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6" r:id="rId2"/>
    <p:sldId id="258" r:id="rId3"/>
    <p:sldId id="259" r:id="rId4"/>
    <p:sldId id="276" r:id="rId5"/>
    <p:sldId id="285" r:id="rId6"/>
    <p:sldId id="281" r:id="rId7"/>
    <p:sldId id="266" r:id="rId8"/>
    <p:sldId id="286" r:id="rId9"/>
    <p:sldId id="270" r:id="rId10"/>
    <p:sldId id="262" r:id="rId11"/>
    <p:sldId id="277" r:id="rId12"/>
    <p:sldId id="283" r:id="rId13"/>
    <p:sldId id="282" r:id="rId14"/>
    <p:sldId id="289" r:id="rId15"/>
    <p:sldId id="261" r:id="rId16"/>
    <p:sldId id="301" r:id="rId17"/>
    <p:sldId id="284" r:id="rId18"/>
    <p:sldId id="302" r:id="rId19"/>
    <p:sldId id="303" r:id="rId20"/>
    <p:sldId id="271" r:id="rId21"/>
    <p:sldId id="290" r:id="rId22"/>
    <p:sldId id="293" r:id="rId23"/>
    <p:sldId id="294" r:id="rId24"/>
    <p:sldId id="264"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B0012"/>
    <a:srgbClr val="152E5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5219"/>
  </p:normalViewPr>
  <p:slideViewPr>
    <p:cSldViewPr snapToGrid="0" showGuides="1">
      <p:cViewPr varScale="1">
        <p:scale>
          <a:sx n="62" d="100"/>
          <a:sy n="62" d="100"/>
        </p:scale>
        <p:origin x="68" y="6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4615D-9CE9-429A-A223-474B18918F25}" type="datetimeFigureOut">
              <a:rPr lang="zh-CN" altLang="en-US" smtClean="0"/>
              <a:t>2022/6/8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F0B17-20C8-4CBB-BD66-70902ADF39C6}" type="slidenum">
              <a:rPr lang="zh-CN" altLang="en-US" smtClean="0"/>
              <a:t>‹#›</a:t>
            </a:fld>
            <a:endParaRPr lang="zh-CN" altLang="en-US"/>
          </a:p>
        </p:txBody>
      </p:sp>
    </p:spTree>
    <p:extLst>
      <p:ext uri="{BB962C8B-B14F-4D97-AF65-F5344CB8AC3E}">
        <p14:creationId xmlns:p14="http://schemas.microsoft.com/office/powerpoint/2010/main" val="1677495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a:t>
            </a:fld>
            <a:endParaRPr lang="zh-CN" altLang="en-US"/>
          </a:p>
        </p:txBody>
      </p:sp>
    </p:spTree>
    <p:extLst>
      <p:ext uri="{BB962C8B-B14F-4D97-AF65-F5344CB8AC3E}">
        <p14:creationId xmlns:p14="http://schemas.microsoft.com/office/powerpoint/2010/main" val="56462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11</a:t>
            </a:fld>
            <a:endParaRPr lang="zh-CN" altLang="en-US"/>
          </a:p>
        </p:txBody>
      </p:sp>
    </p:spTree>
    <p:extLst>
      <p:ext uri="{BB962C8B-B14F-4D97-AF65-F5344CB8AC3E}">
        <p14:creationId xmlns:p14="http://schemas.microsoft.com/office/powerpoint/2010/main" val="1739043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12</a:t>
            </a:fld>
            <a:endParaRPr lang="zh-CN" altLang="en-US"/>
          </a:p>
        </p:txBody>
      </p:sp>
    </p:spTree>
    <p:extLst>
      <p:ext uri="{BB962C8B-B14F-4D97-AF65-F5344CB8AC3E}">
        <p14:creationId xmlns:p14="http://schemas.microsoft.com/office/powerpoint/2010/main" val="3026209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1" spc="300" dirty="0">
                <a:latin typeface="SimSun" panose="02010600030101010101" pitchFamily="2" charset="-122"/>
                <a:ea typeface="SimSun" panose="02010600030101010101" pitchFamily="2" charset="-122"/>
              </a:rPr>
              <a:t>「肥胖组性激素分泌以及性发育、性成熟均明显早于对照组」</a:t>
            </a:r>
            <a:endParaRPr kumimoji="1" lang="en-US" altLang="zh-CN" sz="1200" b="1" spc="300" dirty="0">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常见的“肥胖脑”的形成就是因为肥胖者脂肪过多堆积到大脑皮层而引起：过多的脂肪缩小了大脑沟回间隙，导致脑褶皱减少，造成神经网络发育不完全或受损，进而影响脑反应的敏捷性。</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13</a:t>
            </a:fld>
            <a:endParaRPr lang="zh-CN" altLang="en-US"/>
          </a:p>
        </p:txBody>
      </p:sp>
    </p:spTree>
    <p:extLst>
      <p:ext uri="{BB962C8B-B14F-4D97-AF65-F5344CB8AC3E}">
        <p14:creationId xmlns:p14="http://schemas.microsoft.com/office/powerpoint/2010/main" val="186369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14</a:t>
            </a:fld>
            <a:endParaRPr lang="zh-CN" altLang="en-US"/>
          </a:p>
        </p:txBody>
      </p:sp>
    </p:spTree>
    <p:extLst>
      <p:ext uri="{BB962C8B-B14F-4D97-AF65-F5344CB8AC3E}">
        <p14:creationId xmlns:p14="http://schemas.microsoft.com/office/powerpoint/2010/main" val="95324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15</a:t>
            </a:fld>
            <a:endParaRPr lang="zh-CN" altLang="en-US"/>
          </a:p>
        </p:txBody>
      </p:sp>
    </p:spTree>
    <p:extLst>
      <p:ext uri="{BB962C8B-B14F-4D97-AF65-F5344CB8AC3E}">
        <p14:creationId xmlns:p14="http://schemas.microsoft.com/office/powerpoint/2010/main" val="1490620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4812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9429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4958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528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F0B17-20C8-4CBB-BD66-70902ADF39C6}"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3460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2</a:t>
            </a:fld>
            <a:endParaRPr lang="zh-CN" altLang="en-US"/>
          </a:p>
        </p:txBody>
      </p:sp>
    </p:spTree>
    <p:extLst>
      <p:ext uri="{BB962C8B-B14F-4D97-AF65-F5344CB8AC3E}">
        <p14:creationId xmlns:p14="http://schemas.microsoft.com/office/powerpoint/2010/main" val="50542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21</a:t>
            </a:fld>
            <a:endParaRPr lang="zh-CN" altLang="en-US"/>
          </a:p>
        </p:txBody>
      </p:sp>
    </p:spTree>
    <p:extLst>
      <p:ext uri="{BB962C8B-B14F-4D97-AF65-F5344CB8AC3E}">
        <p14:creationId xmlns:p14="http://schemas.microsoft.com/office/powerpoint/2010/main" val="2505699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22</a:t>
            </a:fld>
            <a:endParaRPr lang="zh-CN" altLang="en-US"/>
          </a:p>
        </p:txBody>
      </p:sp>
    </p:spTree>
    <p:extLst>
      <p:ext uri="{BB962C8B-B14F-4D97-AF65-F5344CB8AC3E}">
        <p14:creationId xmlns:p14="http://schemas.microsoft.com/office/powerpoint/2010/main" val="2891885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D7F0B17-20C8-4CBB-BD66-70902ADF39C6}" type="slidenum">
              <a:rPr lang="zh-CN" altLang="en-US" smtClean="0"/>
              <a:t>23</a:t>
            </a:fld>
            <a:endParaRPr lang="zh-CN" altLang="en-US"/>
          </a:p>
        </p:txBody>
      </p:sp>
    </p:spTree>
    <p:extLst>
      <p:ext uri="{BB962C8B-B14F-4D97-AF65-F5344CB8AC3E}">
        <p14:creationId xmlns:p14="http://schemas.microsoft.com/office/powerpoint/2010/main" val="238442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24</a:t>
            </a:fld>
            <a:endParaRPr lang="zh-CN" altLang="en-US"/>
          </a:p>
        </p:txBody>
      </p:sp>
    </p:spTree>
    <p:extLst>
      <p:ext uri="{BB962C8B-B14F-4D97-AF65-F5344CB8AC3E}">
        <p14:creationId xmlns:p14="http://schemas.microsoft.com/office/powerpoint/2010/main" val="7815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3</a:t>
            </a:fld>
            <a:endParaRPr lang="zh-CN" altLang="en-US"/>
          </a:p>
        </p:txBody>
      </p:sp>
    </p:spTree>
    <p:extLst>
      <p:ext uri="{BB962C8B-B14F-4D97-AF65-F5344CB8AC3E}">
        <p14:creationId xmlns:p14="http://schemas.microsoft.com/office/powerpoint/2010/main" val="1580985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4</a:t>
            </a:fld>
            <a:endParaRPr lang="zh-CN" altLang="en-US"/>
          </a:p>
        </p:txBody>
      </p:sp>
    </p:spTree>
    <p:extLst>
      <p:ext uri="{BB962C8B-B14F-4D97-AF65-F5344CB8AC3E}">
        <p14:creationId xmlns:p14="http://schemas.microsoft.com/office/powerpoint/2010/main" val="686483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5</a:t>
            </a:fld>
            <a:endParaRPr lang="zh-CN" altLang="en-US"/>
          </a:p>
        </p:txBody>
      </p:sp>
    </p:spTree>
    <p:extLst>
      <p:ext uri="{BB962C8B-B14F-4D97-AF65-F5344CB8AC3E}">
        <p14:creationId xmlns:p14="http://schemas.microsoft.com/office/powerpoint/2010/main" val="3231094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6</a:t>
            </a:fld>
            <a:endParaRPr lang="zh-CN" altLang="en-US"/>
          </a:p>
        </p:txBody>
      </p:sp>
    </p:spTree>
    <p:extLst>
      <p:ext uri="{BB962C8B-B14F-4D97-AF65-F5344CB8AC3E}">
        <p14:creationId xmlns:p14="http://schemas.microsoft.com/office/powerpoint/2010/main" val="1349870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中国慢性病和营养监测 </a:t>
            </a:r>
            <a:r>
              <a:rPr lang="en-US" altLang="zh-CN" sz="1200" b="0" i="0" kern="1200" dirty="0">
                <a:solidFill>
                  <a:schemeClr val="tx1"/>
                </a:solidFill>
                <a:effectLst/>
                <a:latin typeface="+mn-lt"/>
                <a:ea typeface="+mn-ea"/>
                <a:cs typeface="+mn-cs"/>
              </a:rPr>
              <a:t>2015-19 </a:t>
            </a:r>
            <a:r>
              <a:rPr lang="zh-CN" altLang="en-US" sz="1200" b="0" i="0" kern="1200" dirty="0">
                <a:solidFill>
                  <a:schemeClr val="tx1"/>
                </a:solidFill>
                <a:effectLst/>
                <a:latin typeface="+mn-lt"/>
                <a:ea typeface="+mn-ea"/>
                <a:cs typeface="+mn-cs"/>
              </a:rPr>
              <a:t>调查（由 </a:t>
            </a:r>
            <a:r>
              <a:rPr lang="en-US" altLang="zh-CN" sz="1200" b="0" i="0" kern="1200" dirty="0">
                <a:solidFill>
                  <a:schemeClr val="tx1"/>
                </a:solidFill>
                <a:effectLst/>
                <a:latin typeface="+mn-lt"/>
                <a:ea typeface="+mn-ea"/>
                <a:cs typeface="+mn-cs"/>
              </a:rPr>
              <a:t>CNNS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CCDRFS </a:t>
            </a:r>
            <a:r>
              <a:rPr lang="zh-CN" altLang="en-US" sz="1200" b="0" i="0" kern="1200" dirty="0">
                <a:solidFill>
                  <a:schemeClr val="tx1"/>
                </a:solidFill>
                <a:effectLst/>
                <a:latin typeface="+mn-lt"/>
                <a:ea typeface="+mn-ea"/>
                <a:cs typeface="+mn-cs"/>
              </a:rPr>
              <a:t>合并创建）显示</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中国慢性病和危险因素监测（</a:t>
            </a:r>
            <a:r>
              <a:rPr lang="en-US" altLang="zh-CN" sz="1200" b="1" i="0" kern="1200" dirty="0">
                <a:solidFill>
                  <a:schemeClr val="tx1"/>
                </a:solidFill>
                <a:effectLst/>
                <a:latin typeface="+mn-lt"/>
                <a:ea typeface="+mn-ea"/>
                <a:cs typeface="+mn-cs"/>
              </a:rPr>
              <a:t>CCDRFS</a:t>
            </a:r>
            <a:r>
              <a:rPr lang="zh-CN" altLang="en-US" sz="1200" b="1" i="0" kern="1200" dirty="0">
                <a:solidFill>
                  <a:schemeClr val="tx1"/>
                </a:solidFill>
                <a:effectLst/>
                <a:latin typeface="+mn-lt"/>
                <a:ea typeface="+mn-ea"/>
                <a:cs typeface="+mn-cs"/>
              </a:rPr>
              <a:t>）中国国民营养调查 </a:t>
            </a:r>
            <a:r>
              <a:rPr lang="en-US" altLang="zh-CN" sz="1200" b="1" i="0" kern="1200" dirty="0">
                <a:solidFill>
                  <a:schemeClr val="tx1"/>
                </a:solidFill>
                <a:effectLst/>
                <a:latin typeface="+mn-lt"/>
                <a:ea typeface="+mn-ea"/>
                <a:cs typeface="+mn-cs"/>
              </a:rPr>
              <a:t>(CNNS)</a:t>
            </a:r>
            <a:endParaRPr lang="zh-CN" altLang="en-US" dirty="0"/>
          </a:p>
        </p:txBody>
      </p:sp>
      <p:sp>
        <p:nvSpPr>
          <p:cNvPr id="4" name="灯片编号占位符 3"/>
          <p:cNvSpPr>
            <a:spLocks noGrp="1"/>
          </p:cNvSpPr>
          <p:nvPr>
            <p:ph type="sldNum" sz="quarter" idx="10"/>
          </p:nvPr>
        </p:nvSpPr>
        <p:spPr/>
        <p:txBody>
          <a:bodyPr/>
          <a:lstStyle/>
          <a:p>
            <a:fld id="{3D7F0B17-20C8-4CBB-BD66-70902ADF39C6}" type="slidenum">
              <a:rPr lang="zh-CN" altLang="en-US" smtClean="0"/>
              <a:t>7</a:t>
            </a:fld>
            <a:endParaRPr lang="zh-CN" altLang="en-US"/>
          </a:p>
        </p:txBody>
      </p:sp>
    </p:spTree>
    <p:extLst>
      <p:ext uri="{BB962C8B-B14F-4D97-AF65-F5344CB8AC3E}">
        <p14:creationId xmlns:p14="http://schemas.microsoft.com/office/powerpoint/2010/main" val="263090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9</a:t>
            </a:fld>
            <a:endParaRPr lang="zh-CN" altLang="en-US"/>
          </a:p>
        </p:txBody>
      </p:sp>
    </p:spTree>
    <p:extLst>
      <p:ext uri="{BB962C8B-B14F-4D97-AF65-F5344CB8AC3E}">
        <p14:creationId xmlns:p14="http://schemas.microsoft.com/office/powerpoint/2010/main" val="2239578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7F0B17-20C8-4CBB-BD66-70902ADF39C6}" type="slidenum">
              <a:rPr lang="zh-CN" altLang="en-US" smtClean="0"/>
              <a:t>10</a:t>
            </a:fld>
            <a:endParaRPr lang="zh-CN" altLang="en-US"/>
          </a:p>
        </p:txBody>
      </p:sp>
    </p:spTree>
    <p:extLst>
      <p:ext uri="{BB962C8B-B14F-4D97-AF65-F5344CB8AC3E}">
        <p14:creationId xmlns:p14="http://schemas.microsoft.com/office/powerpoint/2010/main" val="2309467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4" name="矩形 3"/>
          <p:cNvSpPr/>
          <p:nvPr userDrawn="1"/>
        </p:nvSpPr>
        <p:spPr>
          <a:xfrm>
            <a:off x="1" y="0"/>
            <a:ext cx="12192001" cy="6858000"/>
          </a:xfrm>
          <a:prstGeom prst="rect">
            <a:avLst/>
          </a:prstGeom>
          <a:blipFill dpi="0" rotWithShape="1">
            <a:blip r:embed="rId2" cstate="hqprint">
              <a:alphaModFix amt="7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12B8875C-BF24-4FE9-A752-1089954BD831}"/>
              </a:ext>
            </a:extLst>
          </p:cNvPr>
          <p:cNvSpPr>
            <a:spLocks noGrp="1"/>
          </p:cNvSpPr>
          <p:nvPr>
            <p:ph type="pic" sz="quarter" idx="10"/>
          </p:nvPr>
        </p:nvSpPr>
        <p:spPr>
          <a:xfrm>
            <a:off x="3261138" y="-7830"/>
            <a:ext cx="8944218" cy="6865831"/>
          </a:xfrm>
          <a:custGeom>
            <a:avLst/>
            <a:gdLst>
              <a:gd name="connsiteX0" fmla="*/ 17770 w 8944218"/>
              <a:gd name="connsiteY0" fmla="*/ 0 h 6865831"/>
              <a:gd name="connsiteX1" fmla="*/ 4931600 w 8944218"/>
              <a:gd name="connsiteY1" fmla="*/ 0 h 6865831"/>
              <a:gd name="connsiteX2" fmla="*/ 4938378 w 8944218"/>
              <a:gd name="connsiteY2" fmla="*/ 6778 h 6865831"/>
              <a:gd name="connsiteX3" fmla="*/ 4939431 w 8944218"/>
              <a:gd name="connsiteY3" fmla="*/ 5724 h 6865831"/>
              <a:gd name="connsiteX4" fmla="*/ 4940097 w 8944218"/>
              <a:gd name="connsiteY4" fmla="*/ 6390 h 6865831"/>
              <a:gd name="connsiteX5" fmla="*/ 4946486 w 8944218"/>
              <a:gd name="connsiteY5" fmla="*/ 0 h 6865831"/>
              <a:gd name="connsiteX6" fmla="*/ 8944218 w 8944218"/>
              <a:gd name="connsiteY6" fmla="*/ 0 h 6865831"/>
              <a:gd name="connsiteX7" fmla="*/ 8944218 w 8944218"/>
              <a:gd name="connsiteY7" fmla="*/ 938217 h 6865831"/>
              <a:gd name="connsiteX8" fmla="*/ 8944218 w 8944218"/>
              <a:gd name="connsiteY8" fmla="*/ 951638 h 6865831"/>
              <a:gd name="connsiteX9" fmla="*/ 8944218 w 8944218"/>
              <a:gd name="connsiteY9" fmla="*/ 4018388 h 6865831"/>
              <a:gd name="connsiteX10" fmla="*/ 8944217 w 8944218"/>
              <a:gd name="connsiteY10" fmla="*/ 4018387 h 6865831"/>
              <a:gd name="connsiteX11" fmla="*/ 8944217 w 8944218"/>
              <a:gd name="connsiteY11" fmla="*/ 5877695 h 6865831"/>
              <a:gd name="connsiteX12" fmla="*/ 7956081 w 8944218"/>
              <a:gd name="connsiteY12" fmla="*/ 6865831 h 6865831"/>
              <a:gd name="connsiteX13" fmla="*/ 6852273 w 8944218"/>
              <a:gd name="connsiteY13" fmla="*/ 6865831 h 6865831"/>
              <a:gd name="connsiteX14" fmla="*/ 4940484 w 8944218"/>
              <a:gd name="connsiteY14" fmla="*/ 4954043 h 6865831"/>
              <a:gd name="connsiteX15" fmla="*/ 4939431 w 8944218"/>
              <a:gd name="connsiteY15" fmla="*/ 4955095 h 6865831"/>
              <a:gd name="connsiteX16" fmla="*/ 2475739 w 8944218"/>
              <a:gd name="connsiteY16" fmla="*/ 2491403 h 6865831"/>
              <a:gd name="connsiteX17" fmla="*/ 2474685 w 8944218"/>
              <a:gd name="connsiteY17" fmla="*/ 2492455 h 6865831"/>
              <a:gd name="connsiteX18" fmla="*/ 0 w 8944218"/>
              <a:gd name="connsiteY18" fmla="*/ 17770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944218" h="6865831">
                <a:moveTo>
                  <a:pt x="17770" y="0"/>
                </a:moveTo>
                <a:lnTo>
                  <a:pt x="4931600" y="0"/>
                </a:lnTo>
                <a:lnTo>
                  <a:pt x="4938378" y="6778"/>
                </a:lnTo>
                <a:lnTo>
                  <a:pt x="4939431" y="5724"/>
                </a:lnTo>
                <a:lnTo>
                  <a:pt x="4940097" y="6390"/>
                </a:lnTo>
                <a:lnTo>
                  <a:pt x="4946486" y="0"/>
                </a:lnTo>
                <a:lnTo>
                  <a:pt x="8944218" y="0"/>
                </a:lnTo>
                <a:lnTo>
                  <a:pt x="8944218" y="938217"/>
                </a:lnTo>
                <a:lnTo>
                  <a:pt x="8944218" y="951638"/>
                </a:lnTo>
                <a:lnTo>
                  <a:pt x="8944218" y="4018388"/>
                </a:lnTo>
                <a:lnTo>
                  <a:pt x="8944217" y="4018387"/>
                </a:lnTo>
                <a:lnTo>
                  <a:pt x="8944217" y="5877695"/>
                </a:lnTo>
                <a:lnTo>
                  <a:pt x="7956081" y="6865831"/>
                </a:lnTo>
                <a:lnTo>
                  <a:pt x="6852273" y="6865831"/>
                </a:lnTo>
                <a:lnTo>
                  <a:pt x="4940484" y="4954043"/>
                </a:lnTo>
                <a:lnTo>
                  <a:pt x="4939431" y="4955095"/>
                </a:lnTo>
                <a:lnTo>
                  <a:pt x="2475739" y="2491403"/>
                </a:lnTo>
                <a:lnTo>
                  <a:pt x="2474685" y="2492455"/>
                </a:lnTo>
                <a:lnTo>
                  <a:pt x="0" y="17770"/>
                </a:lnTo>
                <a:close/>
              </a:path>
            </a:pathLst>
          </a:custGeom>
        </p:spPr>
        <p:txBody>
          <a:bodyPr wrap="square">
            <a:noAutofit/>
          </a:bodyPr>
          <a:lstStyle/>
          <a:p>
            <a:endParaRPr lang="zh-CN" altLang="en-US"/>
          </a:p>
        </p:txBody>
      </p:sp>
      <p:sp>
        <p:nvSpPr>
          <p:cNvPr id="2" name="灯片编号占位符 1"/>
          <p:cNvSpPr>
            <a:spLocks noGrp="1"/>
          </p:cNvSpPr>
          <p:nvPr>
            <p:ph type="sldNum" sz="quarter" idx="11"/>
          </p:nvPr>
        </p:nvSpPr>
        <p:spPr/>
        <p:txBody>
          <a:bodyPr/>
          <a:lstStyle/>
          <a:p>
            <a:fld id="{C5E5DF9E-B8B4-41B6-979F-54FEDD842CBF}" type="slidenum">
              <a:rPr lang="zh-CN" altLang="en-US" smtClean="0"/>
              <a:pPr/>
              <a:t>‹#›</a:t>
            </a:fld>
            <a:endParaRPr lang="zh-CN" altLang="en-US" dirty="0"/>
          </a:p>
        </p:txBody>
      </p:sp>
    </p:spTree>
    <p:extLst>
      <p:ext uri="{BB962C8B-B14F-4D97-AF65-F5344CB8AC3E}">
        <p14:creationId xmlns:p14="http://schemas.microsoft.com/office/powerpoint/2010/main" val="525105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49F9B3A4-735B-401C-ADEE-60D2044799E1}"/>
              </a:ext>
            </a:extLst>
          </p:cNvPr>
          <p:cNvSpPr>
            <a:spLocks noGrp="1"/>
          </p:cNvSpPr>
          <p:nvPr>
            <p:ph type="pic" sz="quarter" idx="10"/>
          </p:nvPr>
        </p:nvSpPr>
        <p:spPr>
          <a:xfrm>
            <a:off x="3844246" y="1694329"/>
            <a:ext cx="4548647" cy="2861134"/>
          </a:xfrm>
          <a:custGeom>
            <a:avLst/>
            <a:gdLst>
              <a:gd name="connsiteX0" fmla="*/ 0 w 4548647"/>
              <a:gd name="connsiteY0" fmla="*/ 0 h 2861134"/>
              <a:gd name="connsiteX1" fmla="*/ 4548647 w 4548647"/>
              <a:gd name="connsiteY1" fmla="*/ 0 h 2861134"/>
              <a:gd name="connsiteX2" fmla="*/ 4548647 w 4548647"/>
              <a:gd name="connsiteY2" fmla="*/ 2861134 h 2861134"/>
              <a:gd name="connsiteX3" fmla="*/ 0 w 4548647"/>
              <a:gd name="connsiteY3" fmla="*/ 2861134 h 2861134"/>
            </a:gdLst>
            <a:ahLst/>
            <a:cxnLst>
              <a:cxn ang="0">
                <a:pos x="connsiteX0" y="connsiteY0"/>
              </a:cxn>
              <a:cxn ang="0">
                <a:pos x="connsiteX1" y="connsiteY1"/>
              </a:cxn>
              <a:cxn ang="0">
                <a:pos x="connsiteX2" y="connsiteY2"/>
              </a:cxn>
              <a:cxn ang="0">
                <a:pos x="connsiteX3" y="connsiteY3"/>
              </a:cxn>
            </a:cxnLst>
            <a:rect l="l" t="t" r="r" b="b"/>
            <a:pathLst>
              <a:path w="4548647" h="2861134">
                <a:moveTo>
                  <a:pt x="0" y="0"/>
                </a:moveTo>
                <a:lnTo>
                  <a:pt x="4548647" y="0"/>
                </a:lnTo>
                <a:lnTo>
                  <a:pt x="4548647" y="2861134"/>
                </a:lnTo>
                <a:lnTo>
                  <a:pt x="0" y="2861134"/>
                </a:lnTo>
                <a:close/>
              </a:path>
            </a:pathLst>
          </a:custGeom>
          <a:solidFill>
            <a:schemeClr val="bg2"/>
          </a:solidFill>
          <a:effectLst>
            <a:innerShdw blurRad="114300">
              <a:prstClr val="black"/>
            </a:innerShdw>
          </a:effectLst>
        </p:spPr>
        <p:txBody>
          <a:bodyPr wrap="square">
            <a:noAutofit/>
          </a:bodyPr>
          <a:lstStyle>
            <a:lvl1pPr>
              <a:defRPr lang="zh-CN" altLang="en-US"/>
            </a:lvl1pPr>
          </a:lstStyle>
          <a:p>
            <a:pPr lvl="0"/>
            <a:endParaRPr lang="zh-CN" altLang="en-US"/>
          </a:p>
        </p:txBody>
      </p:sp>
    </p:spTree>
    <p:extLst>
      <p:ext uri="{BB962C8B-B14F-4D97-AF65-F5344CB8AC3E}">
        <p14:creationId xmlns:p14="http://schemas.microsoft.com/office/powerpoint/2010/main" val="2704611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6" name="图片占位符 5">
            <a:extLst>
              <a:ext uri="{FF2B5EF4-FFF2-40B4-BE49-F238E27FC236}">
                <a16:creationId xmlns:a16="http://schemas.microsoft.com/office/drawing/2014/main" id="{05A69DFF-67A2-4717-A5F7-167EBB79AB6A}"/>
              </a:ext>
            </a:extLst>
          </p:cNvPr>
          <p:cNvSpPr>
            <a:spLocks noGrp="1"/>
          </p:cNvSpPr>
          <p:nvPr>
            <p:ph type="pic" sz="quarter" idx="10"/>
          </p:nvPr>
        </p:nvSpPr>
        <p:spPr>
          <a:xfrm>
            <a:off x="5354013" y="3273328"/>
            <a:ext cx="1514686" cy="2442137"/>
          </a:xfrm>
          <a:custGeom>
            <a:avLst/>
            <a:gdLst>
              <a:gd name="connsiteX0" fmla="*/ 0 w 1514686"/>
              <a:gd name="connsiteY0" fmla="*/ 0 h 2442137"/>
              <a:gd name="connsiteX1" fmla="*/ 1514686 w 1514686"/>
              <a:gd name="connsiteY1" fmla="*/ 0 h 2442137"/>
              <a:gd name="connsiteX2" fmla="*/ 1514686 w 1514686"/>
              <a:gd name="connsiteY2" fmla="*/ 2442137 h 2442137"/>
              <a:gd name="connsiteX3" fmla="*/ 0 w 1514686"/>
              <a:gd name="connsiteY3" fmla="*/ 2442137 h 2442137"/>
            </a:gdLst>
            <a:ahLst/>
            <a:cxnLst>
              <a:cxn ang="0">
                <a:pos x="connsiteX0" y="connsiteY0"/>
              </a:cxn>
              <a:cxn ang="0">
                <a:pos x="connsiteX1" y="connsiteY1"/>
              </a:cxn>
              <a:cxn ang="0">
                <a:pos x="connsiteX2" y="connsiteY2"/>
              </a:cxn>
              <a:cxn ang="0">
                <a:pos x="connsiteX3" y="connsiteY3"/>
              </a:cxn>
            </a:cxnLst>
            <a:rect l="l" t="t" r="r" b="b"/>
            <a:pathLst>
              <a:path w="1514686" h="2442137">
                <a:moveTo>
                  <a:pt x="0" y="0"/>
                </a:moveTo>
                <a:lnTo>
                  <a:pt x="1514686" y="0"/>
                </a:lnTo>
                <a:lnTo>
                  <a:pt x="1514686" y="2442137"/>
                </a:lnTo>
                <a:lnTo>
                  <a:pt x="0" y="2442137"/>
                </a:lnTo>
                <a:close/>
              </a:path>
            </a:pathLst>
          </a:custGeom>
          <a:solidFill>
            <a:schemeClr val="bg2"/>
          </a:solidFill>
          <a:effectLst>
            <a:innerShdw blurRad="114300">
              <a:prstClr val="black"/>
            </a:innerShdw>
          </a:effectLst>
        </p:spPr>
        <p:txBody>
          <a:bodyPr wrap="square">
            <a:noAutofit/>
          </a:bodyPr>
          <a:lstStyle/>
          <a:p>
            <a:endParaRPr lang="zh-CN" altLang="en-US"/>
          </a:p>
        </p:txBody>
      </p:sp>
    </p:spTree>
    <p:extLst>
      <p:ext uri="{BB962C8B-B14F-4D97-AF65-F5344CB8AC3E}">
        <p14:creationId xmlns:p14="http://schemas.microsoft.com/office/powerpoint/2010/main" val="3944756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9" name="图片占位符 8">
            <a:extLst>
              <a:ext uri="{FF2B5EF4-FFF2-40B4-BE49-F238E27FC236}">
                <a16:creationId xmlns:a16="http://schemas.microsoft.com/office/drawing/2014/main" id="{84A987E4-5098-48D7-B3D9-7C65E17B9A4E}"/>
              </a:ext>
            </a:extLst>
          </p:cNvPr>
          <p:cNvSpPr>
            <a:spLocks noGrp="1"/>
          </p:cNvSpPr>
          <p:nvPr>
            <p:ph type="pic" sz="quarter" idx="10"/>
          </p:nvPr>
        </p:nvSpPr>
        <p:spPr>
          <a:xfrm>
            <a:off x="3980161" y="3662277"/>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
        <p:nvSpPr>
          <p:cNvPr id="8" name="图片占位符 7">
            <a:extLst>
              <a:ext uri="{FF2B5EF4-FFF2-40B4-BE49-F238E27FC236}">
                <a16:creationId xmlns:a16="http://schemas.microsoft.com/office/drawing/2014/main" id="{0DDDB151-FC67-4A93-B914-9C1A19B49987}"/>
              </a:ext>
            </a:extLst>
          </p:cNvPr>
          <p:cNvSpPr>
            <a:spLocks noGrp="1"/>
          </p:cNvSpPr>
          <p:nvPr>
            <p:ph type="pic" sz="quarter" idx="11"/>
          </p:nvPr>
        </p:nvSpPr>
        <p:spPr>
          <a:xfrm>
            <a:off x="4057739" y="3351144"/>
            <a:ext cx="4496750" cy="1752641"/>
          </a:xfrm>
          <a:custGeom>
            <a:avLst/>
            <a:gdLst>
              <a:gd name="connsiteX0" fmla="*/ 2864411 w 4496750"/>
              <a:gd name="connsiteY0" fmla="*/ 0 h 1752641"/>
              <a:gd name="connsiteX1" fmla="*/ 4496750 w 4496750"/>
              <a:gd name="connsiteY1" fmla="*/ 633131 h 1752641"/>
              <a:gd name="connsiteX2" fmla="*/ 1632339 w 4496750"/>
              <a:gd name="connsiteY2" fmla="*/ 1752641 h 1752641"/>
              <a:gd name="connsiteX3" fmla="*/ 0 w 4496750"/>
              <a:gd name="connsiteY3" fmla="*/ 1119510 h 1752641"/>
            </a:gdLst>
            <a:ahLst/>
            <a:cxnLst>
              <a:cxn ang="0">
                <a:pos x="connsiteX0" y="connsiteY0"/>
              </a:cxn>
              <a:cxn ang="0">
                <a:pos x="connsiteX1" y="connsiteY1"/>
              </a:cxn>
              <a:cxn ang="0">
                <a:pos x="connsiteX2" y="connsiteY2"/>
              </a:cxn>
              <a:cxn ang="0">
                <a:pos x="connsiteX3" y="connsiteY3"/>
              </a:cxn>
            </a:cxnLst>
            <a:rect l="l" t="t" r="r" b="b"/>
            <a:pathLst>
              <a:path w="4496750" h="1752641">
                <a:moveTo>
                  <a:pt x="2864411" y="0"/>
                </a:moveTo>
                <a:lnTo>
                  <a:pt x="4496750" y="633131"/>
                </a:lnTo>
                <a:lnTo>
                  <a:pt x="1632339" y="1752641"/>
                </a:lnTo>
                <a:lnTo>
                  <a:pt x="0" y="1119510"/>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776331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4BCC21E7-B949-43E3-B1A1-A01F4095FC71}"/>
              </a:ext>
            </a:extLst>
          </p:cNvPr>
          <p:cNvSpPr>
            <a:spLocks noGrp="1"/>
          </p:cNvSpPr>
          <p:nvPr>
            <p:ph type="pic" sz="quarter" idx="10"/>
          </p:nvPr>
        </p:nvSpPr>
        <p:spPr>
          <a:xfrm>
            <a:off x="0" y="0"/>
            <a:ext cx="12192000" cy="6858000"/>
          </a:xfrm>
          <a:prstGeom prst="rect">
            <a:avLst/>
          </a:prstGeom>
        </p:spPr>
        <p:txBody>
          <a:bodyPr/>
          <a:lstStyle/>
          <a:p>
            <a:endParaRPr lang="zh-CN" altLang="en-US"/>
          </a:p>
        </p:txBody>
      </p:sp>
      <p:sp>
        <p:nvSpPr>
          <p:cNvPr id="2" name="灯片编号占位符 1"/>
          <p:cNvSpPr>
            <a:spLocks noGrp="1"/>
          </p:cNvSpPr>
          <p:nvPr>
            <p:ph type="sldNum" sz="quarter" idx="11"/>
          </p:nvPr>
        </p:nvSpPr>
        <p:spPr/>
        <p:txBody>
          <a:bodyPr/>
          <a:lstStyle/>
          <a:p>
            <a:fld id="{C5E5DF9E-B8B4-41B6-979F-54FEDD842CBF}" type="slidenum">
              <a:rPr lang="zh-CN" altLang="en-US" smtClean="0"/>
              <a:pPr/>
              <a:t>‹#›</a:t>
            </a:fld>
            <a:endParaRPr lang="zh-CN" altLang="en-US" dirty="0"/>
          </a:p>
        </p:txBody>
      </p:sp>
    </p:spTree>
    <p:extLst>
      <p:ext uri="{BB962C8B-B14F-4D97-AF65-F5344CB8AC3E}">
        <p14:creationId xmlns:p14="http://schemas.microsoft.com/office/powerpoint/2010/main" val="4172393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C5E5DF9E-B8B4-41B6-979F-54FEDD842CBF}" type="slidenum">
              <a:rPr lang="zh-CN" altLang="en-US" smtClean="0"/>
              <a:pPr/>
              <a:t>‹#›</a:t>
            </a:fld>
            <a:endParaRPr lang="zh-CN" altLang="en-US" dirty="0"/>
          </a:p>
        </p:txBody>
      </p:sp>
    </p:spTree>
    <p:extLst>
      <p:ext uri="{BB962C8B-B14F-4D97-AF65-F5344CB8AC3E}">
        <p14:creationId xmlns:p14="http://schemas.microsoft.com/office/powerpoint/2010/main" val="1588014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FC6A316B-C528-4EAD-8C2D-A46D04B5194D}"/>
              </a:ext>
            </a:extLst>
          </p:cNvPr>
          <p:cNvSpPr>
            <a:spLocks noGrp="1"/>
          </p:cNvSpPr>
          <p:nvPr>
            <p:ph type="pic" sz="quarter" idx="10"/>
          </p:nvPr>
        </p:nvSpPr>
        <p:spPr>
          <a:xfrm>
            <a:off x="875075"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97BF8D35-25B1-4FD4-BCB6-089413117546}"/>
              </a:ext>
            </a:extLst>
          </p:cNvPr>
          <p:cNvSpPr>
            <a:spLocks noGrp="1"/>
          </p:cNvSpPr>
          <p:nvPr>
            <p:ph type="pic" sz="quarter" idx="11"/>
          </p:nvPr>
        </p:nvSpPr>
        <p:spPr>
          <a:xfrm>
            <a:off x="5053586" y="1694144"/>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0A52F6D5-B2FA-4648-A7C4-6BC468F2724D}"/>
              </a:ext>
            </a:extLst>
          </p:cNvPr>
          <p:cNvSpPr>
            <a:spLocks noGrp="1"/>
          </p:cNvSpPr>
          <p:nvPr>
            <p:ph type="pic" sz="quarter" idx="12"/>
          </p:nvPr>
        </p:nvSpPr>
        <p:spPr>
          <a:xfrm>
            <a:off x="9219984" y="1694144"/>
            <a:ext cx="2100208" cy="2088868"/>
          </a:xfrm>
          <a:custGeom>
            <a:avLst/>
            <a:gdLst>
              <a:gd name="connsiteX0" fmla="*/ 0 w 2100208"/>
              <a:gd name="connsiteY0" fmla="*/ 0 h 2088868"/>
              <a:gd name="connsiteX1" fmla="*/ 2100208 w 2100208"/>
              <a:gd name="connsiteY1" fmla="*/ 0 h 2088868"/>
              <a:gd name="connsiteX2" fmla="*/ 2100208 w 2100208"/>
              <a:gd name="connsiteY2" fmla="*/ 2088868 h 2088868"/>
              <a:gd name="connsiteX3" fmla="*/ 0 w 2100208"/>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100208" h="2088868">
                <a:moveTo>
                  <a:pt x="0" y="0"/>
                </a:moveTo>
                <a:lnTo>
                  <a:pt x="2100208" y="0"/>
                </a:lnTo>
                <a:lnTo>
                  <a:pt x="2100208" y="2088868"/>
                </a:lnTo>
                <a:lnTo>
                  <a:pt x="0" y="2088868"/>
                </a:lnTo>
                <a:close/>
              </a:path>
            </a:pathLst>
          </a:custGeom>
        </p:spPr>
        <p:txBody>
          <a:bodyPr wrap="square">
            <a:noAutofit/>
          </a:bodyPr>
          <a:lstStyle/>
          <a:p>
            <a:endParaRPr lang="zh-CN" altLang="en-US"/>
          </a:p>
        </p:txBody>
      </p:sp>
      <p:sp>
        <p:nvSpPr>
          <p:cNvPr id="18" name="图片占位符 17">
            <a:extLst>
              <a:ext uri="{FF2B5EF4-FFF2-40B4-BE49-F238E27FC236}">
                <a16:creationId xmlns:a16="http://schemas.microsoft.com/office/drawing/2014/main" id="{9185A2F2-0665-4289-99CF-CE6839B03D87}"/>
              </a:ext>
            </a:extLst>
          </p:cNvPr>
          <p:cNvSpPr>
            <a:spLocks noGrp="1"/>
          </p:cNvSpPr>
          <p:nvPr>
            <p:ph type="pic" sz="quarter" idx="13"/>
          </p:nvPr>
        </p:nvSpPr>
        <p:spPr>
          <a:xfrm>
            <a:off x="7148703"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
        <p:nvSpPr>
          <p:cNvPr id="17" name="图片占位符 16">
            <a:extLst>
              <a:ext uri="{FF2B5EF4-FFF2-40B4-BE49-F238E27FC236}">
                <a16:creationId xmlns:a16="http://schemas.microsoft.com/office/drawing/2014/main" id="{B846096C-4C1C-45DB-B622-C12BADFF5C72}"/>
              </a:ext>
            </a:extLst>
          </p:cNvPr>
          <p:cNvSpPr>
            <a:spLocks noGrp="1"/>
          </p:cNvSpPr>
          <p:nvPr>
            <p:ph type="pic" sz="quarter" idx="14"/>
          </p:nvPr>
        </p:nvSpPr>
        <p:spPr>
          <a:xfrm>
            <a:off x="2973741" y="3783011"/>
            <a:ext cx="2099437" cy="2088868"/>
          </a:xfrm>
          <a:custGeom>
            <a:avLst/>
            <a:gdLst>
              <a:gd name="connsiteX0" fmla="*/ 0 w 2099437"/>
              <a:gd name="connsiteY0" fmla="*/ 0 h 2088868"/>
              <a:gd name="connsiteX1" fmla="*/ 2099437 w 2099437"/>
              <a:gd name="connsiteY1" fmla="*/ 0 h 2088868"/>
              <a:gd name="connsiteX2" fmla="*/ 2099437 w 2099437"/>
              <a:gd name="connsiteY2" fmla="*/ 2088868 h 2088868"/>
              <a:gd name="connsiteX3" fmla="*/ 0 w 2099437"/>
              <a:gd name="connsiteY3" fmla="*/ 2088868 h 2088868"/>
            </a:gdLst>
            <a:ahLst/>
            <a:cxnLst>
              <a:cxn ang="0">
                <a:pos x="connsiteX0" y="connsiteY0"/>
              </a:cxn>
              <a:cxn ang="0">
                <a:pos x="connsiteX1" y="connsiteY1"/>
              </a:cxn>
              <a:cxn ang="0">
                <a:pos x="connsiteX2" y="connsiteY2"/>
              </a:cxn>
              <a:cxn ang="0">
                <a:pos x="connsiteX3" y="connsiteY3"/>
              </a:cxn>
            </a:cxnLst>
            <a:rect l="l" t="t" r="r" b="b"/>
            <a:pathLst>
              <a:path w="2099437" h="2088868">
                <a:moveTo>
                  <a:pt x="0" y="0"/>
                </a:moveTo>
                <a:lnTo>
                  <a:pt x="2099437" y="0"/>
                </a:lnTo>
                <a:lnTo>
                  <a:pt x="2099437" y="2088868"/>
                </a:lnTo>
                <a:lnTo>
                  <a:pt x="0" y="208886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727879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E391188B-14E8-4DCD-950A-AE89C0221E90}"/>
              </a:ext>
            </a:extLst>
          </p:cNvPr>
          <p:cNvSpPr>
            <a:spLocks noGrp="1"/>
          </p:cNvSpPr>
          <p:nvPr>
            <p:ph type="pic" sz="quarter" idx="10"/>
          </p:nvPr>
        </p:nvSpPr>
        <p:spPr>
          <a:xfrm>
            <a:off x="874714"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22E2325C-B237-4C65-A1CF-B7989C7E6C1E}"/>
              </a:ext>
            </a:extLst>
          </p:cNvPr>
          <p:cNvSpPr>
            <a:spLocks noGrp="1"/>
          </p:cNvSpPr>
          <p:nvPr>
            <p:ph type="pic" sz="quarter" idx="11"/>
          </p:nvPr>
        </p:nvSpPr>
        <p:spPr>
          <a:xfrm>
            <a:off x="3576126"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E0D58AD2-6733-4483-9780-9887071A286B}"/>
              </a:ext>
            </a:extLst>
          </p:cNvPr>
          <p:cNvSpPr>
            <a:spLocks noGrp="1"/>
          </p:cNvSpPr>
          <p:nvPr>
            <p:ph type="pic" sz="quarter" idx="12"/>
          </p:nvPr>
        </p:nvSpPr>
        <p:spPr>
          <a:xfrm>
            <a:off x="6292255"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dirty="0"/>
          </a:p>
        </p:txBody>
      </p:sp>
      <p:sp>
        <p:nvSpPr>
          <p:cNvPr id="15" name="图片占位符 14">
            <a:extLst>
              <a:ext uri="{FF2B5EF4-FFF2-40B4-BE49-F238E27FC236}">
                <a16:creationId xmlns:a16="http://schemas.microsoft.com/office/drawing/2014/main" id="{432F6C63-AB2A-48A8-B583-B0C3C78C2B0E}"/>
              </a:ext>
            </a:extLst>
          </p:cNvPr>
          <p:cNvSpPr>
            <a:spLocks noGrp="1"/>
          </p:cNvSpPr>
          <p:nvPr>
            <p:ph type="pic" sz="quarter" idx="13"/>
          </p:nvPr>
        </p:nvSpPr>
        <p:spPr>
          <a:xfrm>
            <a:off x="8996560" y="3285709"/>
            <a:ext cx="2320729" cy="2452418"/>
          </a:xfrm>
          <a:custGeom>
            <a:avLst/>
            <a:gdLst>
              <a:gd name="connsiteX0" fmla="*/ 0 w 2320729"/>
              <a:gd name="connsiteY0" fmla="*/ 0 h 2452418"/>
              <a:gd name="connsiteX1" fmla="*/ 2320729 w 2320729"/>
              <a:gd name="connsiteY1" fmla="*/ 0 h 2452418"/>
              <a:gd name="connsiteX2" fmla="*/ 2320729 w 2320729"/>
              <a:gd name="connsiteY2" fmla="*/ 2452418 h 2452418"/>
              <a:gd name="connsiteX3" fmla="*/ 0 w 2320729"/>
              <a:gd name="connsiteY3" fmla="*/ 2452418 h 2452418"/>
            </a:gdLst>
            <a:ahLst/>
            <a:cxnLst>
              <a:cxn ang="0">
                <a:pos x="connsiteX0" y="connsiteY0"/>
              </a:cxn>
              <a:cxn ang="0">
                <a:pos x="connsiteX1" y="connsiteY1"/>
              </a:cxn>
              <a:cxn ang="0">
                <a:pos x="connsiteX2" y="connsiteY2"/>
              </a:cxn>
              <a:cxn ang="0">
                <a:pos x="connsiteX3" y="connsiteY3"/>
              </a:cxn>
            </a:cxnLst>
            <a:rect l="l" t="t" r="r" b="b"/>
            <a:pathLst>
              <a:path w="2320729" h="2452418">
                <a:moveTo>
                  <a:pt x="0" y="0"/>
                </a:moveTo>
                <a:lnTo>
                  <a:pt x="2320729" y="0"/>
                </a:lnTo>
                <a:lnTo>
                  <a:pt x="2320729" y="2452418"/>
                </a:lnTo>
                <a:lnTo>
                  <a:pt x="0" y="245241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58186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B22387BA-39FA-4B5B-A24F-6972B645040E}"/>
              </a:ext>
            </a:extLst>
          </p:cNvPr>
          <p:cNvSpPr>
            <a:spLocks noGrp="1"/>
          </p:cNvSpPr>
          <p:nvPr>
            <p:ph type="pic" sz="quarter" idx="10"/>
          </p:nvPr>
        </p:nvSpPr>
        <p:spPr>
          <a:xfrm>
            <a:off x="874712"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196AD7B5-76BA-4C31-9438-03820A7A6161}"/>
              </a:ext>
            </a:extLst>
          </p:cNvPr>
          <p:cNvSpPr>
            <a:spLocks noGrp="1"/>
          </p:cNvSpPr>
          <p:nvPr>
            <p:ph type="pic" sz="quarter" idx="11"/>
          </p:nvPr>
        </p:nvSpPr>
        <p:spPr>
          <a:xfrm>
            <a:off x="874712"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F521F6C2-5C70-438B-BC12-C9456C944174}"/>
              </a:ext>
            </a:extLst>
          </p:cNvPr>
          <p:cNvSpPr>
            <a:spLocks noGrp="1"/>
          </p:cNvSpPr>
          <p:nvPr>
            <p:ph type="pic" sz="quarter" idx="12"/>
          </p:nvPr>
        </p:nvSpPr>
        <p:spPr>
          <a:xfrm>
            <a:off x="6200315" y="1616101"/>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
        <p:nvSpPr>
          <p:cNvPr id="15" name="图片占位符 14">
            <a:extLst>
              <a:ext uri="{FF2B5EF4-FFF2-40B4-BE49-F238E27FC236}">
                <a16:creationId xmlns:a16="http://schemas.microsoft.com/office/drawing/2014/main" id="{BF5D2649-EDD8-4E9E-875C-D51E87E67D14}"/>
              </a:ext>
            </a:extLst>
          </p:cNvPr>
          <p:cNvSpPr>
            <a:spLocks noGrp="1"/>
          </p:cNvSpPr>
          <p:nvPr>
            <p:ph type="pic" sz="quarter" idx="13"/>
          </p:nvPr>
        </p:nvSpPr>
        <p:spPr>
          <a:xfrm>
            <a:off x="6200315" y="3793785"/>
            <a:ext cx="5116972" cy="1815135"/>
          </a:xfrm>
          <a:custGeom>
            <a:avLst/>
            <a:gdLst>
              <a:gd name="connsiteX0" fmla="*/ 0 w 5116972"/>
              <a:gd name="connsiteY0" fmla="*/ 0 h 1815135"/>
              <a:gd name="connsiteX1" fmla="*/ 5116972 w 5116972"/>
              <a:gd name="connsiteY1" fmla="*/ 0 h 1815135"/>
              <a:gd name="connsiteX2" fmla="*/ 5116972 w 5116972"/>
              <a:gd name="connsiteY2" fmla="*/ 1815135 h 1815135"/>
              <a:gd name="connsiteX3" fmla="*/ 0 w 5116972"/>
              <a:gd name="connsiteY3" fmla="*/ 1815135 h 1815135"/>
            </a:gdLst>
            <a:ahLst/>
            <a:cxnLst>
              <a:cxn ang="0">
                <a:pos x="connsiteX0" y="connsiteY0"/>
              </a:cxn>
              <a:cxn ang="0">
                <a:pos x="connsiteX1" y="connsiteY1"/>
              </a:cxn>
              <a:cxn ang="0">
                <a:pos x="connsiteX2" y="connsiteY2"/>
              </a:cxn>
              <a:cxn ang="0">
                <a:pos x="connsiteX3" y="connsiteY3"/>
              </a:cxn>
            </a:cxnLst>
            <a:rect l="l" t="t" r="r" b="b"/>
            <a:pathLst>
              <a:path w="5116972" h="1815135">
                <a:moveTo>
                  <a:pt x="0" y="0"/>
                </a:moveTo>
                <a:lnTo>
                  <a:pt x="5116972" y="0"/>
                </a:lnTo>
                <a:lnTo>
                  <a:pt x="5116972" y="1815135"/>
                </a:lnTo>
                <a:lnTo>
                  <a:pt x="0" y="1815135"/>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578268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00E4BB03-6381-4E88-96B9-94ADD1F4F3DE}"/>
              </a:ext>
            </a:extLst>
          </p:cNvPr>
          <p:cNvSpPr>
            <a:spLocks noGrp="1"/>
          </p:cNvSpPr>
          <p:nvPr>
            <p:ph type="pic" sz="quarter" idx="10"/>
          </p:nvPr>
        </p:nvSpPr>
        <p:spPr>
          <a:xfrm>
            <a:off x="14130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B04818A7-FDDB-461D-93ED-915694DF4D8E}"/>
              </a:ext>
            </a:extLst>
          </p:cNvPr>
          <p:cNvSpPr>
            <a:spLocks noGrp="1"/>
          </p:cNvSpPr>
          <p:nvPr>
            <p:ph type="pic" sz="quarter" idx="11"/>
          </p:nvPr>
        </p:nvSpPr>
        <p:spPr>
          <a:xfrm>
            <a:off x="467058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E21D3F68-1E67-4C04-AE74-F8AA5361DC1D}"/>
              </a:ext>
            </a:extLst>
          </p:cNvPr>
          <p:cNvSpPr>
            <a:spLocks noGrp="1"/>
          </p:cNvSpPr>
          <p:nvPr>
            <p:ph type="pic" sz="quarter" idx="12"/>
          </p:nvPr>
        </p:nvSpPr>
        <p:spPr>
          <a:xfrm>
            <a:off x="7928136" y="1986039"/>
            <a:ext cx="2864878" cy="2456948"/>
          </a:xfrm>
          <a:custGeom>
            <a:avLst/>
            <a:gdLst>
              <a:gd name="connsiteX0" fmla="*/ 614238 w 2864878"/>
              <a:gd name="connsiteY0" fmla="*/ 0 h 2456948"/>
              <a:gd name="connsiteX1" fmla="*/ 2250641 w 2864878"/>
              <a:gd name="connsiteY1" fmla="*/ 0 h 2456948"/>
              <a:gd name="connsiteX2" fmla="*/ 2864878 w 2864878"/>
              <a:gd name="connsiteY2" fmla="*/ 1228474 h 2456948"/>
              <a:gd name="connsiteX3" fmla="*/ 2250641 w 2864878"/>
              <a:gd name="connsiteY3" fmla="*/ 2456948 h 2456948"/>
              <a:gd name="connsiteX4" fmla="*/ 614238 w 2864878"/>
              <a:gd name="connsiteY4" fmla="*/ 2456948 h 2456948"/>
              <a:gd name="connsiteX5" fmla="*/ 0 w 2864878"/>
              <a:gd name="connsiteY5" fmla="*/ 1228474 h 2456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4878" h="2456948">
                <a:moveTo>
                  <a:pt x="614238" y="0"/>
                </a:moveTo>
                <a:lnTo>
                  <a:pt x="2250641" y="0"/>
                </a:lnTo>
                <a:lnTo>
                  <a:pt x="2864878" y="1228474"/>
                </a:lnTo>
                <a:lnTo>
                  <a:pt x="2250641" y="2456948"/>
                </a:lnTo>
                <a:lnTo>
                  <a:pt x="614238" y="2456948"/>
                </a:lnTo>
                <a:lnTo>
                  <a:pt x="0" y="1228474"/>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42765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3E383B08-EB36-448C-B843-41C90297820F}"/>
              </a:ext>
            </a:extLst>
          </p:cNvPr>
          <p:cNvSpPr>
            <a:spLocks noGrp="1"/>
          </p:cNvSpPr>
          <p:nvPr>
            <p:ph type="pic" sz="quarter" idx="10"/>
          </p:nvPr>
        </p:nvSpPr>
        <p:spPr>
          <a:xfrm>
            <a:off x="1229664"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3" name="图片占位符 12">
            <a:extLst>
              <a:ext uri="{FF2B5EF4-FFF2-40B4-BE49-F238E27FC236}">
                <a16:creationId xmlns:a16="http://schemas.microsoft.com/office/drawing/2014/main" id="{24BB57E6-2F68-46CF-8328-F203DF1E2653}"/>
              </a:ext>
            </a:extLst>
          </p:cNvPr>
          <p:cNvSpPr>
            <a:spLocks noGrp="1"/>
          </p:cNvSpPr>
          <p:nvPr>
            <p:ph type="pic" sz="quarter" idx="11"/>
          </p:nvPr>
        </p:nvSpPr>
        <p:spPr>
          <a:xfrm>
            <a:off x="3841929"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
        <p:nvSpPr>
          <p:cNvPr id="14" name="图片占位符 13">
            <a:extLst>
              <a:ext uri="{FF2B5EF4-FFF2-40B4-BE49-F238E27FC236}">
                <a16:creationId xmlns:a16="http://schemas.microsoft.com/office/drawing/2014/main" id="{190268DF-9BA5-4BEC-B91D-0658AA1F82F4}"/>
              </a:ext>
            </a:extLst>
          </p:cNvPr>
          <p:cNvSpPr>
            <a:spLocks noGrp="1"/>
          </p:cNvSpPr>
          <p:nvPr>
            <p:ph type="pic" sz="quarter" idx="12"/>
          </p:nvPr>
        </p:nvSpPr>
        <p:spPr>
          <a:xfrm>
            <a:off x="6454193"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dirty="0"/>
          </a:p>
        </p:txBody>
      </p:sp>
      <p:sp>
        <p:nvSpPr>
          <p:cNvPr id="15" name="图片占位符 14">
            <a:extLst>
              <a:ext uri="{FF2B5EF4-FFF2-40B4-BE49-F238E27FC236}">
                <a16:creationId xmlns:a16="http://schemas.microsoft.com/office/drawing/2014/main" id="{EA8FA15C-08E3-4A26-BA8D-1D9CF679952F}"/>
              </a:ext>
            </a:extLst>
          </p:cNvPr>
          <p:cNvSpPr>
            <a:spLocks noGrp="1"/>
          </p:cNvSpPr>
          <p:nvPr>
            <p:ph type="pic" sz="quarter" idx="13"/>
          </p:nvPr>
        </p:nvSpPr>
        <p:spPr>
          <a:xfrm>
            <a:off x="9066458" y="1955801"/>
            <a:ext cx="1641860" cy="1624794"/>
          </a:xfrm>
          <a:custGeom>
            <a:avLst/>
            <a:gdLst>
              <a:gd name="connsiteX0" fmla="*/ 820930 w 1641860"/>
              <a:gd name="connsiteY0" fmla="*/ 0 h 1624794"/>
              <a:gd name="connsiteX1" fmla="*/ 1641860 w 1641860"/>
              <a:gd name="connsiteY1" fmla="*/ 812397 h 1624794"/>
              <a:gd name="connsiteX2" fmla="*/ 820930 w 1641860"/>
              <a:gd name="connsiteY2" fmla="*/ 1624794 h 1624794"/>
              <a:gd name="connsiteX3" fmla="*/ 0 w 1641860"/>
              <a:gd name="connsiteY3" fmla="*/ 812397 h 1624794"/>
              <a:gd name="connsiteX4" fmla="*/ 820930 w 1641860"/>
              <a:gd name="connsiteY4" fmla="*/ 0 h 1624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1860" h="1624794">
                <a:moveTo>
                  <a:pt x="820930" y="0"/>
                </a:moveTo>
                <a:cubicBezTo>
                  <a:pt x="1274317" y="0"/>
                  <a:pt x="1641860" y="363723"/>
                  <a:pt x="1641860" y="812397"/>
                </a:cubicBezTo>
                <a:cubicBezTo>
                  <a:pt x="1641860" y="1261071"/>
                  <a:pt x="1274317" y="1624794"/>
                  <a:pt x="820930" y="1624794"/>
                </a:cubicBezTo>
                <a:cubicBezTo>
                  <a:pt x="367543" y="1624794"/>
                  <a:pt x="0" y="1261071"/>
                  <a:pt x="0" y="812397"/>
                </a:cubicBezTo>
                <a:cubicBezTo>
                  <a:pt x="0" y="363723"/>
                  <a:pt x="367543" y="0"/>
                  <a:pt x="820930" y="0"/>
                </a:cubicBezTo>
                <a:close/>
              </a:path>
            </a:pathLst>
          </a:custGeom>
        </p:spPr>
        <p:txBody>
          <a:bodyPr wrap="square">
            <a:noAutofit/>
          </a:bodyPr>
          <a:lstStyle/>
          <a:p>
            <a:endParaRPr lang="zh-CN" altLang="en-US"/>
          </a:p>
        </p:txBody>
      </p:sp>
    </p:spTree>
    <p:extLst>
      <p:ext uri="{BB962C8B-B14F-4D97-AF65-F5344CB8AC3E}">
        <p14:creationId xmlns:p14="http://schemas.microsoft.com/office/powerpoint/2010/main" val="701760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2C14818E-3A05-4DD9-9C20-117EFB75A713}"/>
              </a:ext>
            </a:extLst>
          </p:cNvPr>
          <p:cNvSpPr>
            <a:spLocks noGrp="1"/>
          </p:cNvSpPr>
          <p:nvPr>
            <p:ph type="pic" sz="quarter" idx="10"/>
          </p:nvPr>
        </p:nvSpPr>
        <p:spPr>
          <a:xfrm>
            <a:off x="4100870" y="1641487"/>
            <a:ext cx="3708001" cy="2347284"/>
          </a:xfrm>
          <a:custGeom>
            <a:avLst/>
            <a:gdLst>
              <a:gd name="connsiteX0" fmla="*/ 0 w 3708001"/>
              <a:gd name="connsiteY0" fmla="*/ 0 h 2347284"/>
              <a:gd name="connsiteX1" fmla="*/ 3708001 w 3708001"/>
              <a:gd name="connsiteY1" fmla="*/ 0 h 2347284"/>
              <a:gd name="connsiteX2" fmla="*/ 3708001 w 3708001"/>
              <a:gd name="connsiteY2" fmla="*/ 2347284 h 2347284"/>
              <a:gd name="connsiteX3" fmla="*/ 0 w 3708001"/>
              <a:gd name="connsiteY3" fmla="*/ 2347284 h 2347284"/>
            </a:gdLst>
            <a:ahLst/>
            <a:cxnLst>
              <a:cxn ang="0">
                <a:pos x="connsiteX0" y="connsiteY0"/>
              </a:cxn>
              <a:cxn ang="0">
                <a:pos x="connsiteX1" y="connsiteY1"/>
              </a:cxn>
              <a:cxn ang="0">
                <a:pos x="connsiteX2" y="connsiteY2"/>
              </a:cxn>
              <a:cxn ang="0">
                <a:pos x="connsiteX3" y="connsiteY3"/>
              </a:cxn>
            </a:cxnLst>
            <a:rect l="l" t="t" r="r" b="b"/>
            <a:pathLst>
              <a:path w="3708001" h="2347284">
                <a:moveTo>
                  <a:pt x="0" y="0"/>
                </a:moveTo>
                <a:lnTo>
                  <a:pt x="3708001" y="0"/>
                </a:lnTo>
                <a:lnTo>
                  <a:pt x="3708001" y="2347284"/>
                </a:lnTo>
                <a:lnTo>
                  <a:pt x="0" y="2347284"/>
                </a:lnTo>
                <a:close/>
              </a:path>
            </a:pathLst>
          </a:custGeom>
        </p:spPr>
        <p:txBody>
          <a:bodyPr wrap="square">
            <a:noAutofit/>
          </a:bodyPr>
          <a:lstStyle/>
          <a:p>
            <a:endParaRPr lang="zh-CN" altLang="en-US"/>
          </a:p>
        </p:txBody>
      </p:sp>
      <p:sp>
        <p:nvSpPr>
          <p:cNvPr id="11" name="图片占位符 10">
            <a:extLst>
              <a:ext uri="{FF2B5EF4-FFF2-40B4-BE49-F238E27FC236}">
                <a16:creationId xmlns:a16="http://schemas.microsoft.com/office/drawing/2014/main" id="{17D4E2FB-8BAE-4F3E-98FB-2E8C2FFD4AB9}"/>
              </a:ext>
            </a:extLst>
          </p:cNvPr>
          <p:cNvSpPr>
            <a:spLocks noGrp="1"/>
          </p:cNvSpPr>
          <p:nvPr>
            <p:ph type="pic" sz="quarter" idx="11"/>
          </p:nvPr>
        </p:nvSpPr>
        <p:spPr>
          <a:xfrm>
            <a:off x="7979202" y="1641488"/>
            <a:ext cx="3323559" cy="2051173"/>
          </a:xfrm>
          <a:custGeom>
            <a:avLst/>
            <a:gdLst>
              <a:gd name="connsiteX0" fmla="*/ 0 w 3323559"/>
              <a:gd name="connsiteY0" fmla="*/ 0 h 2051173"/>
              <a:gd name="connsiteX1" fmla="*/ 3323559 w 3323559"/>
              <a:gd name="connsiteY1" fmla="*/ 0 h 2051173"/>
              <a:gd name="connsiteX2" fmla="*/ 3323559 w 3323559"/>
              <a:gd name="connsiteY2" fmla="*/ 2051173 h 2051173"/>
              <a:gd name="connsiteX3" fmla="*/ 0 w 3323559"/>
              <a:gd name="connsiteY3" fmla="*/ 2051173 h 2051173"/>
            </a:gdLst>
            <a:ahLst/>
            <a:cxnLst>
              <a:cxn ang="0">
                <a:pos x="connsiteX0" y="connsiteY0"/>
              </a:cxn>
              <a:cxn ang="0">
                <a:pos x="connsiteX1" y="connsiteY1"/>
              </a:cxn>
              <a:cxn ang="0">
                <a:pos x="connsiteX2" y="connsiteY2"/>
              </a:cxn>
              <a:cxn ang="0">
                <a:pos x="connsiteX3" y="connsiteY3"/>
              </a:cxn>
            </a:cxnLst>
            <a:rect l="l" t="t" r="r" b="b"/>
            <a:pathLst>
              <a:path w="3323559" h="2051173">
                <a:moveTo>
                  <a:pt x="0" y="0"/>
                </a:moveTo>
                <a:lnTo>
                  <a:pt x="3323559" y="0"/>
                </a:lnTo>
                <a:lnTo>
                  <a:pt x="3323559" y="2051173"/>
                </a:lnTo>
                <a:lnTo>
                  <a:pt x="0" y="2051173"/>
                </a:lnTo>
                <a:close/>
              </a:path>
            </a:pathLst>
          </a:custGeom>
        </p:spPr>
        <p:txBody>
          <a:bodyPr wrap="square">
            <a:noAutofit/>
          </a:bodyPr>
          <a:lstStyle/>
          <a:p>
            <a:endParaRPr lang="zh-CN" altLang="en-US"/>
          </a:p>
        </p:txBody>
      </p:sp>
      <p:sp>
        <p:nvSpPr>
          <p:cNvPr id="12" name="图片占位符 11">
            <a:extLst>
              <a:ext uri="{FF2B5EF4-FFF2-40B4-BE49-F238E27FC236}">
                <a16:creationId xmlns:a16="http://schemas.microsoft.com/office/drawing/2014/main" id="{7B7870F6-7E23-4F76-AEB6-7E26068AFEE9}"/>
              </a:ext>
            </a:extLst>
          </p:cNvPr>
          <p:cNvSpPr>
            <a:spLocks noGrp="1"/>
          </p:cNvSpPr>
          <p:nvPr>
            <p:ph type="pic" sz="quarter" idx="12"/>
          </p:nvPr>
        </p:nvSpPr>
        <p:spPr>
          <a:xfrm>
            <a:off x="874714" y="4172231"/>
            <a:ext cx="6934157" cy="1765008"/>
          </a:xfrm>
          <a:custGeom>
            <a:avLst/>
            <a:gdLst>
              <a:gd name="connsiteX0" fmla="*/ 0 w 6934157"/>
              <a:gd name="connsiteY0" fmla="*/ 0 h 1765008"/>
              <a:gd name="connsiteX1" fmla="*/ 6934157 w 6934157"/>
              <a:gd name="connsiteY1" fmla="*/ 0 h 1765008"/>
              <a:gd name="connsiteX2" fmla="*/ 6934157 w 6934157"/>
              <a:gd name="connsiteY2" fmla="*/ 1765008 h 1765008"/>
              <a:gd name="connsiteX3" fmla="*/ 0 w 6934157"/>
              <a:gd name="connsiteY3" fmla="*/ 1765008 h 1765008"/>
            </a:gdLst>
            <a:ahLst/>
            <a:cxnLst>
              <a:cxn ang="0">
                <a:pos x="connsiteX0" y="connsiteY0"/>
              </a:cxn>
              <a:cxn ang="0">
                <a:pos x="connsiteX1" y="connsiteY1"/>
              </a:cxn>
              <a:cxn ang="0">
                <a:pos x="connsiteX2" y="connsiteY2"/>
              </a:cxn>
              <a:cxn ang="0">
                <a:pos x="connsiteX3" y="connsiteY3"/>
              </a:cxn>
            </a:cxnLst>
            <a:rect l="l" t="t" r="r" b="b"/>
            <a:pathLst>
              <a:path w="6934157" h="1765008">
                <a:moveTo>
                  <a:pt x="0" y="0"/>
                </a:moveTo>
                <a:lnTo>
                  <a:pt x="6934157" y="0"/>
                </a:lnTo>
                <a:lnTo>
                  <a:pt x="6934157" y="1765008"/>
                </a:lnTo>
                <a:lnTo>
                  <a:pt x="0" y="1765008"/>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726906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1" y="-79123"/>
            <a:ext cx="12192001" cy="6858000"/>
          </a:xfrm>
          <a:prstGeom prst="rect">
            <a:avLst/>
          </a:prstGeom>
          <a:blipFill dpi="0" rotWithShape="1">
            <a:blip r:embed="rId14" cstate="hqprint">
              <a:alphaModFix amt="71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a:extLst>
              <a:ext uri="{FF2B5EF4-FFF2-40B4-BE49-F238E27FC236}">
                <a16:creationId xmlns:a16="http://schemas.microsoft.com/office/drawing/2014/main" id="{A832896A-8739-4601-84B6-1F10BA781B2F}"/>
              </a:ext>
            </a:extLst>
          </p:cNvPr>
          <p:cNvSpPr/>
          <p:nvPr userDrawn="1"/>
        </p:nvSpPr>
        <p:spPr>
          <a:xfrm>
            <a:off x="1350131" y="622304"/>
            <a:ext cx="334960" cy="334960"/>
          </a:xfrm>
          <a:prstGeom prst="diamond">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AC51987B-F4CB-49EA-B37A-23307F9CD06F}"/>
              </a:ext>
            </a:extLst>
          </p:cNvPr>
          <p:cNvSpPr/>
          <p:nvPr userDrawn="1"/>
        </p:nvSpPr>
        <p:spPr>
          <a:xfrm>
            <a:off x="1" y="0"/>
            <a:ext cx="12192000" cy="79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2E7AB0C2-FD94-4207-84A2-F6ED87F8F59A}"/>
              </a:ext>
            </a:extLst>
          </p:cNvPr>
          <p:cNvSpPr/>
          <p:nvPr userDrawn="1"/>
        </p:nvSpPr>
        <p:spPr>
          <a:xfrm>
            <a:off x="175098" y="423"/>
            <a:ext cx="2013234" cy="1079077"/>
          </a:xfrm>
          <a:custGeom>
            <a:avLst/>
            <a:gdLst>
              <a:gd name="connsiteX0" fmla="*/ 76200 w 1676402"/>
              <a:gd name="connsiteY0" fmla="*/ 0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 name="connsiteX0" fmla="*/ 68269 w 1676402"/>
              <a:gd name="connsiteY0" fmla="*/ 15863 h 914401"/>
              <a:gd name="connsiteX1" fmla="*/ 1600202 w 1676402"/>
              <a:gd name="connsiteY1" fmla="*/ 0 h 914401"/>
              <a:gd name="connsiteX2" fmla="*/ 1676402 w 1676402"/>
              <a:gd name="connsiteY2" fmla="*/ 76200 h 914401"/>
              <a:gd name="connsiteX3" fmla="*/ 838201 w 1676402"/>
              <a:gd name="connsiteY3" fmla="*/ 914401 h 914401"/>
              <a:gd name="connsiteX4" fmla="*/ 0 w 1676402"/>
              <a:gd name="connsiteY4" fmla="*/ 76200 h 914401"/>
              <a:gd name="connsiteX5" fmla="*/ 68269 w 1676402"/>
              <a:gd name="connsiteY5" fmla="*/ 15863 h 914401"/>
              <a:gd name="connsiteX0" fmla="*/ 68269 w 1676402"/>
              <a:gd name="connsiteY0" fmla="*/ 0 h 898538"/>
              <a:gd name="connsiteX1" fmla="*/ 1618049 w 1676402"/>
              <a:gd name="connsiteY1" fmla="*/ 7932 h 898538"/>
              <a:gd name="connsiteX2" fmla="*/ 1676402 w 1676402"/>
              <a:gd name="connsiteY2" fmla="*/ 60337 h 898538"/>
              <a:gd name="connsiteX3" fmla="*/ 838201 w 1676402"/>
              <a:gd name="connsiteY3" fmla="*/ 898538 h 898538"/>
              <a:gd name="connsiteX4" fmla="*/ 0 w 1676402"/>
              <a:gd name="connsiteY4" fmla="*/ 60337 h 898538"/>
              <a:gd name="connsiteX5" fmla="*/ 68269 w 1676402"/>
              <a:gd name="connsiteY5" fmla="*/ 0 h 898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6402" h="898538">
                <a:moveTo>
                  <a:pt x="68269" y="0"/>
                </a:moveTo>
                <a:lnTo>
                  <a:pt x="1618049" y="7932"/>
                </a:lnTo>
                <a:lnTo>
                  <a:pt x="1676402" y="60337"/>
                </a:lnTo>
                <a:lnTo>
                  <a:pt x="838201" y="898538"/>
                </a:lnTo>
                <a:lnTo>
                  <a:pt x="0" y="60337"/>
                </a:lnTo>
                <a:cubicBezTo>
                  <a:pt x="25400" y="34937"/>
                  <a:pt x="42869" y="25400"/>
                  <a:pt x="682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420DFCEC-C31F-4B19-8188-4A0B6DAC7476}"/>
              </a:ext>
            </a:extLst>
          </p:cNvPr>
          <p:cNvSpPr/>
          <p:nvPr userDrawn="1"/>
        </p:nvSpPr>
        <p:spPr>
          <a:xfrm>
            <a:off x="511930" y="222628"/>
            <a:ext cx="621545" cy="621545"/>
          </a:xfrm>
          <a:prstGeom prst="diamond">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5DDEFA6-3FC5-43C1-9B84-FAEA11BACE99}"/>
              </a:ext>
            </a:extLst>
          </p:cNvPr>
          <p:cNvSpPr/>
          <p:nvPr userDrawn="1"/>
        </p:nvSpPr>
        <p:spPr>
          <a:xfrm>
            <a:off x="1" y="6778877"/>
            <a:ext cx="12192000" cy="7912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883618" y="168239"/>
            <a:ext cx="630345" cy="621545"/>
          </a:xfrm>
          <a:prstGeom prst="rect">
            <a:avLst/>
          </a:prstGeom>
        </p:spPr>
      </p:pic>
      <p:sp>
        <p:nvSpPr>
          <p:cNvPr id="5" name="灯片编号占位符 4"/>
          <p:cNvSpPr>
            <a:spLocks noGrp="1"/>
          </p:cNvSpPr>
          <p:nvPr>
            <p:ph type="sldNum" sz="quarter" idx="4"/>
          </p:nvPr>
        </p:nvSpPr>
        <p:spPr>
          <a:xfrm>
            <a:off x="8851900" y="6178550"/>
            <a:ext cx="27432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C5E5DF9E-B8B4-41B6-979F-54FEDD842CBF}" type="slidenum">
              <a:rPr lang="zh-CN" altLang="en-US" smtClean="0"/>
              <a:pPr/>
              <a:t>‹#›</a:t>
            </a:fld>
            <a:endParaRPr lang="zh-CN" altLang="en-US" dirty="0"/>
          </a:p>
        </p:txBody>
      </p:sp>
    </p:spTree>
    <p:extLst>
      <p:ext uri="{BB962C8B-B14F-4D97-AF65-F5344CB8AC3E}">
        <p14:creationId xmlns:p14="http://schemas.microsoft.com/office/powerpoint/2010/main" val="449744574"/>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5" r:id="rId3"/>
    <p:sldLayoutId id="2147483666" r:id="rId4"/>
    <p:sldLayoutId id="2147483665" r:id="rId5"/>
    <p:sldLayoutId id="2147483664" r:id="rId6"/>
    <p:sldLayoutId id="2147483663" r:id="rId7"/>
    <p:sldLayoutId id="2147483662" r:id="rId8"/>
    <p:sldLayoutId id="2147483661" r:id="rId9"/>
    <p:sldLayoutId id="2147483660" r:id="rId10"/>
    <p:sldLayoutId id="2147483659" r:id="rId11"/>
    <p:sldLayoutId id="214748365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www.moe.gov.cn/jyb_xwfb/gzdt_gzdt/s5987/202011/t20201101_497657.html"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www.moe.gov.cn/jyb_xxgk/moe_1777/moe_1779/202010/t20201026_496590.htm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37" name="任意多边形: 形状 413">
            <a:extLst>
              <a:ext uri="{FF2B5EF4-FFF2-40B4-BE49-F238E27FC236}">
                <a16:creationId xmlns:a16="http://schemas.microsoft.com/office/drawing/2014/main" id="{F1BD2BFA-44D8-492D-A44C-5370A9FC5D42}"/>
              </a:ext>
            </a:extLst>
          </p:cNvPr>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8" name="组合 37">
            <a:extLst>
              <a:ext uri="{FF2B5EF4-FFF2-40B4-BE49-F238E27FC236}">
                <a16:creationId xmlns:a16="http://schemas.microsoft.com/office/drawing/2014/main" id="{E00902C1-BAD7-423C-AC43-315C806E8DB0}"/>
              </a:ext>
            </a:extLst>
          </p:cNvPr>
          <p:cNvGrpSpPr/>
          <p:nvPr/>
        </p:nvGrpSpPr>
        <p:grpSpPr>
          <a:xfrm>
            <a:off x="781505" y="-7831"/>
            <a:ext cx="11423851" cy="6861255"/>
            <a:chOff x="781505" y="-7831"/>
            <a:chExt cx="11423851" cy="6861255"/>
          </a:xfrm>
        </p:grpSpPr>
        <p:pic>
          <p:nvPicPr>
            <p:cNvPr id="39" name="图片 38">
              <a:extLst>
                <a:ext uri="{FF2B5EF4-FFF2-40B4-BE49-F238E27FC236}">
                  <a16:creationId xmlns:a16="http://schemas.microsoft.com/office/drawing/2014/main" id="{D7DA2D33-EAEF-4CCF-A051-9903E13AA0E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0" name="图片 39">
              <a:extLst>
                <a:ext uri="{FF2B5EF4-FFF2-40B4-BE49-F238E27FC236}">
                  <a16:creationId xmlns:a16="http://schemas.microsoft.com/office/drawing/2014/main" id="{461738C6-0E73-413D-ACCA-64FF0EF06360}"/>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grpSp>
      <p:sp>
        <p:nvSpPr>
          <p:cNvPr id="41" name="菱形 40">
            <a:extLst>
              <a:ext uri="{FF2B5EF4-FFF2-40B4-BE49-F238E27FC236}">
                <a16:creationId xmlns:a16="http://schemas.microsoft.com/office/drawing/2014/main" id="{8E3E72ED-C77C-4465-BEC7-5CF4C5BA2B6F}"/>
              </a:ext>
            </a:extLst>
          </p:cNvPr>
          <p:cNvSpPr/>
          <p:nvPr/>
        </p:nvSpPr>
        <p:spPr>
          <a:xfrm>
            <a:off x="5737928" y="9937"/>
            <a:ext cx="4937327" cy="4937327"/>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4">
            <a:extLst>
              <a:ext uri="{FF2B5EF4-FFF2-40B4-BE49-F238E27FC236}">
                <a16:creationId xmlns:a16="http://schemas.microsoft.com/office/drawing/2014/main" id="{B6A71BCC-0956-44AA-88FC-87EBB0C0B720}"/>
              </a:ext>
            </a:extLst>
          </p:cNvPr>
          <p:cNvSpPr/>
          <p:nvPr/>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10">
            <a:extLst>
              <a:ext uri="{FF2B5EF4-FFF2-40B4-BE49-F238E27FC236}">
                <a16:creationId xmlns:a16="http://schemas.microsoft.com/office/drawing/2014/main" id="{98BE3547-0A56-4D12-A064-F0E551989EC5}"/>
              </a:ext>
            </a:extLst>
          </p:cNvPr>
          <p:cNvSpPr/>
          <p:nvPr/>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形状 412">
            <a:extLst>
              <a:ext uri="{FF2B5EF4-FFF2-40B4-BE49-F238E27FC236}">
                <a16:creationId xmlns:a16="http://schemas.microsoft.com/office/drawing/2014/main" id="{4A60D0BA-13E0-43FA-81C0-8A06E8BFC034}"/>
              </a:ext>
            </a:extLst>
          </p:cNvPr>
          <p:cNvSpPr/>
          <p:nvPr/>
        </p:nvSpPr>
        <p:spPr>
          <a:xfrm>
            <a:off x="3261138" y="-7831"/>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任意多边形: 形状 416">
            <a:extLst>
              <a:ext uri="{FF2B5EF4-FFF2-40B4-BE49-F238E27FC236}">
                <a16:creationId xmlns:a16="http://schemas.microsoft.com/office/drawing/2014/main" id="{C53D5117-FCEA-4B51-BE3F-302F6F06D6F9}"/>
              </a:ext>
            </a:extLst>
          </p:cNvPr>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1" name="直接连接符 420">
            <a:extLst>
              <a:ext uri="{FF2B5EF4-FFF2-40B4-BE49-F238E27FC236}">
                <a16:creationId xmlns:a16="http://schemas.microsoft.com/office/drawing/2014/main" id="{C9F3FC43-BEAA-49A7-8F66-484CFC4E8B7C}"/>
              </a:ext>
            </a:extLst>
          </p:cNvPr>
          <p:cNvCxnSpPr>
            <a:cxnSpLocks/>
          </p:cNvCxnSpPr>
          <p:nvPr/>
        </p:nvCxnSpPr>
        <p:spPr>
          <a:xfrm flipH="1">
            <a:off x="687816" y="1933411"/>
            <a:ext cx="237119"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442" name="文本框 441">
            <a:extLst>
              <a:ext uri="{FF2B5EF4-FFF2-40B4-BE49-F238E27FC236}">
                <a16:creationId xmlns:a16="http://schemas.microsoft.com/office/drawing/2014/main" id="{1EC31F8E-7C07-40FF-8907-584BF9D7F9A4}"/>
              </a:ext>
            </a:extLst>
          </p:cNvPr>
          <p:cNvSpPr txBox="1"/>
          <p:nvPr/>
        </p:nvSpPr>
        <p:spPr>
          <a:xfrm>
            <a:off x="230835" y="2470471"/>
            <a:ext cx="6060603" cy="2308324"/>
          </a:xfrm>
          <a:prstGeom prst="rect">
            <a:avLst/>
          </a:prstGeom>
          <a:noFill/>
        </p:spPr>
        <p:txBody>
          <a:bodyPr wrap="square" rtlCol="0">
            <a:spAutoFit/>
            <a:scene3d>
              <a:camera prst="orthographicFront"/>
              <a:lightRig rig="threePt" dir="t"/>
            </a:scene3d>
            <a:sp3d contourW="12700"/>
          </a:bodyPr>
          <a:lstStyle/>
          <a:p>
            <a:r>
              <a:rPr lang="zh-CN" altLang="en-US" sz="4800" b="1" dirty="0">
                <a:solidFill>
                  <a:srgbClr val="C00000"/>
                </a:solidFill>
                <a:effectLst>
                  <a:reflection blurRad="6350" stA="31000" endPos="50000" dist="76200" dir="5400000" sy="-100000" algn="bl" rotWithShape="0"/>
                </a:effectLst>
                <a:latin typeface="+mn-ea"/>
              </a:rPr>
              <a:t>健康教育与体育锻炼对青少年肥胖减少的探究</a:t>
            </a:r>
          </a:p>
        </p:txBody>
      </p:sp>
      <p:pic>
        <p:nvPicPr>
          <p:cNvPr id="2" name="图片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7816" y="501989"/>
            <a:ext cx="2195085" cy="616555"/>
          </a:xfrm>
          <a:prstGeom prst="rect">
            <a:avLst/>
          </a:prstGeom>
        </p:spPr>
      </p:pic>
    </p:spTree>
    <p:extLst>
      <p:ext uri="{BB962C8B-B14F-4D97-AF65-F5344CB8AC3E}">
        <p14:creationId xmlns:p14="http://schemas.microsoft.com/office/powerpoint/2010/main" val="99201553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wipe(up)">
                                      <p:cBhvr>
                                        <p:cTn id="7" dur="500"/>
                                        <p:tgtEl>
                                          <p:spTgt spid="4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42"/>
                                        </p:tgtEl>
                                        <p:attrNameLst>
                                          <p:attrName>style.visibility</p:attrName>
                                        </p:attrNameLst>
                                      </p:cBhvr>
                                      <p:to>
                                        <p:strVal val="visible"/>
                                      </p:to>
                                    </p:set>
                                    <p:animEffect transition="in" filter="fade">
                                      <p:cBhvr>
                                        <p:cTn id="11" dur="1000"/>
                                        <p:tgtEl>
                                          <p:spTgt spid="442"/>
                                        </p:tgtEl>
                                      </p:cBhvr>
                                    </p:animEffect>
                                    <p:anim calcmode="lin" valueType="num">
                                      <p:cBhvr>
                                        <p:cTn id="12" dur="1000" fill="hold"/>
                                        <p:tgtEl>
                                          <p:spTgt spid="442"/>
                                        </p:tgtEl>
                                        <p:attrNameLst>
                                          <p:attrName>ppt_x</p:attrName>
                                        </p:attrNameLst>
                                      </p:cBhvr>
                                      <p:tavLst>
                                        <p:tav tm="0">
                                          <p:val>
                                            <p:strVal val="#ppt_x"/>
                                          </p:val>
                                        </p:tav>
                                        <p:tav tm="100000">
                                          <p:val>
                                            <p:strVal val="#ppt_x"/>
                                          </p:val>
                                        </p:tav>
                                      </p:tavLst>
                                    </p:anim>
                                    <p:anim calcmode="lin" valueType="num">
                                      <p:cBhvr>
                                        <p:cTn id="13" dur="1000" fill="hold"/>
                                        <p:tgtEl>
                                          <p:spTgt spid="44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12" fill="hold" grpId="0" nodeType="afterEffect">
                                  <p:stCondLst>
                                    <p:cond delay="0"/>
                                  </p:stCondLst>
                                  <p:childTnLst>
                                    <p:set>
                                      <p:cBhvr>
                                        <p:cTn id="16" dur="1" fill="hold">
                                          <p:stCondLst>
                                            <p:cond delay="0"/>
                                          </p:stCondLst>
                                        </p:cTn>
                                        <p:tgtEl>
                                          <p:spTgt spid="417"/>
                                        </p:tgtEl>
                                        <p:attrNameLst>
                                          <p:attrName>style.visibility</p:attrName>
                                        </p:attrNameLst>
                                      </p:cBhvr>
                                      <p:to>
                                        <p:strVal val="visible"/>
                                      </p:to>
                                    </p:set>
                                    <p:anim calcmode="lin" valueType="num">
                                      <p:cBhvr additive="base">
                                        <p:cTn id="17" dur="500" fill="hold"/>
                                        <p:tgtEl>
                                          <p:spTgt spid="417"/>
                                        </p:tgtEl>
                                        <p:attrNameLst>
                                          <p:attrName>ppt_x</p:attrName>
                                        </p:attrNameLst>
                                      </p:cBhvr>
                                      <p:tavLst>
                                        <p:tav tm="0">
                                          <p:val>
                                            <p:strVal val="0-#ppt_w/2"/>
                                          </p:val>
                                        </p:tav>
                                        <p:tav tm="100000">
                                          <p:val>
                                            <p:strVal val="#ppt_x"/>
                                          </p:val>
                                        </p:tav>
                                      </p:tavLst>
                                    </p:anim>
                                    <p:anim calcmode="lin" valueType="num">
                                      <p:cBhvr additive="base">
                                        <p:cTn id="18" dur="500" fill="hold"/>
                                        <p:tgtEl>
                                          <p:spTgt spid="41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up)">
                                      <p:cBhvr>
                                        <p:cTn id="3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animBg="1"/>
      <p:bldP spid="42" grpId="0" animBg="1"/>
      <p:bldP spid="43" grpId="0" animBg="1"/>
      <p:bldP spid="44" grpId="0" animBg="1"/>
      <p:bldP spid="417" grpId="0" animBg="1"/>
      <p:bldP spid="4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a:extLst>
              <a:ext uri="{FF2B5EF4-FFF2-40B4-BE49-F238E27FC236}">
                <a16:creationId xmlns:a16="http://schemas.microsoft.com/office/drawing/2014/main" id="{8BD3F2D8-2630-4A89-A6E0-1A7940FC2491}"/>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28" name="任意多边形: 形状 27">
            <a:extLst>
              <a:ext uri="{FF2B5EF4-FFF2-40B4-BE49-F238E27FC236}">
                <a16:creationId xmlns:a16="http://schemas.microsoft.com/office/drawing/2014/main" id="{E0286742-C68E-42A2-9FBF-9024F9C4E4F1}"/>
              </a:ext>
            </a:extLst>
          </p:cNvPr>
          <p:cNvSpPr/>
          <p:nvPr/>
        </p:nvSpPr>
        <p:spPr>
          <a:xfrm>
            <a:off x="0" y="1"/>
            <a:ext cx="10244802"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C9E1FFE9-AFD3-4B2C-B9DA-34FF7F244A9A}"/>
              </a:ext>
            </a:extLst>
          </p:cNvPr>
          <p:cNvSpPr/>
          <p:nvPr/>
        </p:nvSpPr>
        <p:spPr>
          <a:xfrm>
            <a:off x="1" y="1"/>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CF8386-0C8F-442B-9840-781F6BA64C39}"/>
              </a:ext>
            </a:extLst>
          </p:cNvPr>
          <p:cNvSpPr/>
          <p:nvPr/>
        </p:nvSpPr>
        <p:spPr>
          <a:xfrm>
            <a:off x="3386803" y="1"/>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DCFBAD05-E0B9-4421-B234-0E319C76D80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8" name="图片 47">
            <a:extLst>
              <a:ext uri="{FF2B5EF4-FFF2-40B4-BE49-F238E27FC236}">
                <a16:creationId xmlns:a16="http://schemas.microsoft.com/office/drawing/2014/main" id="{F3F63797-E9F0-46CA-B97D-2F4C54A7A7DE}"/>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3" name="文本框 42">
            <a:extLst>
              <a:ext uri="{FF2B5EF4-FFF2-40B4-BE49-F238E27FC236}">
                <a16:creationId xmlns:a16="http://schemas.microsoft.com/office/drawing/2014/main" id="{C02B4953-DD2E-447B-995F-FF114149BD40}"/>
              </a:ext>
            </a:extLst>
          </p:cNvPr>
          <p:cNvSpPr txBox="1"/>
          <p:nvPr/>
        </p:nvSpPr>
        <p:spPr>
          <a:xfrm>
            <a:off x="996502" y="1645370"/>
            <a:ext cx="2291468" cy="19078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5400" b="1" dirty="0">
                <a:solidFill>
                  <a:schemeClr val="bg1"/>
                </a:solidFill>
                <a:ea typeface="+mj-ea"/>
              </a:rPr>
              <a:t>PART 02</a:t>
            </a:r>
          </a:p>
        </p:txBody>
      </p:sp>
      <p:grpSp>
        <p:nvGrpSpPr>
          <p:cNvPr id="49" name="组合 48">
            <a:extLst>
              <a:ext uri="{FF2B5EF4-FFF2-40B4-BE49-F238E27FC236}">
                <a16:creationId xmlns:a16="http://schemas.microsoft.com/office/drawing/2014/main" id="{75E10FF1-E493-4EA6-BB82-0FF1C3E2BD0A}"/>
              </a:ext>
            </a:extLst>
          </p:cNvPr>
          <p:cNvGrpSpPr/>
          <p:nvPr/>
        </p:nvGrpSpPr>
        <p:grpSpPr>
          <a:xfrm>
            <a:off x="2884462" y="4406009"/>
            <a:ext cx="6614757" cy="1634044"/>
            <a:chOff x="2884462" y="4172138"/>
            <a:chExt cx="6614757" cy="1634044"/>
          </a:xfrm>
        </p:grpSpPr>
        <p:sp>
          <p:nvSpPr>
            <p:cNvPr id="44" name="文本框 43">
              <a:extLst>
                <a:ext uri="{FF2B5EF4-FFF2-40B4-BE49-F238E27FC236}">
                  <a16:creationId xmlns:a16="http://schemas.microsoft.com/office/drawing/2014/main" id="{91DD2887-A1AE-4E54-A475-4834B14E037C}"/>
                </a:ext>
              </a:extLst>
            </p:cNvPr>
            <p:cNvSpPr txBox="1"/>
            <p:nvPr/>
          </p:nvSpPr>
          <p:spPr>
            <a:xfrm>
              <a:off x="2884462" y="4172138"/>
              <a:ext cx="5682840" cy="54547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800" b="1" dirty="0">
                  <a:solidFill>
                    <a:schemeClr val="bg1"/>
                  </a:solidFill>
                  <a:ea typeface="+mj-ea"/>
                </a:rPr>
                <a:t>青少年超重肥胖导致的健康问题</a:t>
              </a:r>
              <a:endParaRPr lang="en-US" altLang="zh-CN" sz="2800" b="1" dirty="0">
                <a:solidFill>
                  <a:schemeClr val="bg1"/>
                </a:solidFill>
                <a:ea typeface="+mj-ea"/>
              </a:endParaRPr>
            </a:p>
          </p:txBody>
        </p:sp>
        <p:sp>
          <p:nvSpPr>
            <p:cNvPr id="45" name="文本框 44">
              <a:extLst>
                <a:ext uri="{FF2B5EF4-FFF2-40B4-BE49-F238E27FC236}">
                  <a16:creationId xmlns:a16="http://schemas.microsoft.com/office/drawing/2014/main" id="{4B963FD7-890D-4360-A0BE-90DA56E39B16}"/>
                </a:ext>
              </a:extLst>
            </p:cNvPr>
            <p:cNvSpPr txBox="1"/>
            <p:nvPr/>
          </p:nvSpPr>
          <p:spPr>
            <a:xfrm>
              <a:off x="4621399" y="4750187"/>
              <a:ext cx="4877820" cy="1055995"/>
            </a:xfrm>
            <a:prstGeom prst="rect">
              <a:avLst/>
            </a:prstGeom>
            <a:noFill/>
          </p:spPr>
          <p:txBody>
            <a:bodyPr wrap="square" rtlCol="0">
              <a:spAutoFit/>
              <a:scene3d>
                <a:camera prst="orthographicFront"/>
                <a:lightRig rig="threePt" dir="t"/>
              </a:scene3d>
              <a:sp3d contourW="12700"/>
            </a:bodyPr>
            <a:lstStyle/>
            <a:p>
              <a:pPr marL="171450" indent="-171450">
                <a:lnSpc>
                  <a:spcPct val="114000"/>
                </a:lnSpc>
                <a:buFont typeface="Arial" panose="020B0604020202020204" pitchFamily="34" charset="0"/>
                <a:buChar char="•"/>
              </a:pPr>
              <a:r>
                <a:rPr lang="zh-CN" altLang="en-US" sz="1400" b="1" dirty="0">
                  <a:solidFill>
                    <a:schemeClr val="bg1"/>
                  </a:solidFill>
                  <a:latin typeface="+mj-ea"/>
                  <a:ea typeface="+mj-ea"/>
                </a:rPr>
                <a:t>生理问题</a:t>
              </a:r>
              <a:endParaRPr lang="en-US" altLang="zh-CN" sz="1400" b="1" dirty="0">
                <a:solidFill>
                  <a:schemeClr val="bg1"/>
                </a:solidFill>
                <a:latin typeface="+mj-ea"/>
                <a:ea typeface="+mj-ea"/>
              </a:endParaRPr>
            </a:p>
            <a:p>
              <a:pPr marL="628650" lvl="1" indent="-171450">
                <a:lnSpc>
                  <a:spcPct val="114000"/>
                </a:lnSpc>
                <a:buFont typeface="Arial" panose="020B0604020202020204" pitchFamily="34" charset="0"/>
                <a:buChar char="•"/>
              </a:pPr>
              <a:r>
                <a:rPr lang="zh-CN" altLang="en-US" sz="1400" b="1" dirty="0">
                  <a:solidFill>
                    <a:schemeClr val="bg1"/>
                  </a:solidFill>
                  <a:latin typeface="+mj-ea"/>
                  <a:ea typeface="+mj-ea"/>
                </a:rPr>
                <a:t>慢性疾病</a:t>
              </a:r>
              <a:endParaRPr lang="en-US" altLang="zh-CN" sz="1400" b="1" dirty="0">
                <a:solidFill>
                  <a:schemeClr val="bg1"/>
                </a:solidFill>
                <a:latin typeface="+mj-ea"/>
                <a:ea typeface="+mj-ea"/>
              </a:endParaRPr>
            </a:p>
            <a:p>
              <a:pPr marL="628650" lvl="1" indent="-171450">
                <a:lnSpc>
                  <a:spcPct val="114000"/>
                </a:lnSpc>
                <a:buFont typeface="Arial" panose="020B0604020202020204" pitchFamily="34" charset="0"/>
                <a:buChar char="•"/>
              </a:pPr>
              <a:r>
                <a:rPr lang="zh-CN" altLang="en-US" sz="1400" b="1" dirty="0">
                  <a:solidFill>
                    <a:schemeClr val="bg1"/>
                  </a:solidFill>
                  <a:latin typeface="+mj-ea"/>
                  <a:ea typeface="+mj-ea"/>
                </a:rPr>
                <a:t>青少年生长发育与智力问题</a:t>
              </a:r>
              <a:endParaRPr lang="en-US" altLang="zh-CN" sz="1400" b="1" dirty="0">
                <a:solidFill>
                  <a:schemeClr val="bg1"/>
                </a:solidFill>
                <a:latin typeface="+mj-ea"/>
                <a:ea typeface="+mj-ea"/>
              </a:endParaRPr>
            </a:p>
            <a:p>
              <a:pPr marL="171450" indent="-171450">
                <a:lnSpc>
                  <a:spcPct val="114000"/>
                </a:lnSpc>
                <a:buFont typeface="Arial" panose="020B0604020202020204" pitchFamily="34" charset="0"/>
                <a:buChar char="•"/>
              </a:pPr>
              <a:r>
                <a:rPr lang="zh-CN" altLang="en-US" sz="1400" b="1" dirty="0">
                  <a:solidFill>
                    <a:schemeClr val="bg1"/>
                  </a:solidFill>
                  <a:latin typeface="+mj-ea"/>
                  <a:ea typeface="+mj-ea"/>
                </a:rPr>
                <a:t>心理问题</a:t>
              </a:r>
              <a:endParaRPr lang="en-US" altLang="zh-CN" sz="1400" b="1" dirty="0">
                <a:solidFill>
                  <a:schemeClr val="bg1"/>
                </a:solidFill>
                <a:latin typeface="+mj-ea"/>
                <a:ea typeface="+mj-ea"/>
              </a:endParaRPr>
            </a:p>
          </p:txBody>
        </p:sp>
      </p:grpSp>
      <p:sp>
        <p:nvSpPr>
          <p:cNvPr id="3" name="灯片编号占位符 2"/>
          <p:cNvSpPr>
            <a:spLocks noGrp="1"/>
          </p:cNvSpPr>
          <p:nvPr>
            <p:ph type="sldNum" sz="quarter" idx="11"/>
          </p:nvPr>
        </p:nvSpPr>
        <p:spPr/>
        <p:txBody>
          <a:bodyPr/>
          <a:lstStyle/>
          <a:p>
            <a:fld id="{C5E5DF9E-B8B4-41B6-979F-54FEDD842CBF}" type="slidenum">
              <a:rPr lang="zh-CN" altLang="en-US" smtClean="0"/>
              <a:pPr/>
              <a:t>10</a:t>
            </a:fld>
            <a:endParaRPr lang="zh-CN" altLang="en-US" dirty="0"/>
          </a:p>
        </p:txBody>
      </p:sp>
    </p:spTree>
    <p:extLst>
      <p:ext uri="{BB962C8B-B14F-4D97-AF65-F5344CB8AC3E}">
        <p14:creationId xmlns:p14="http://schemas.microsoft.com/office/powerpoint/2010/main" val="944734899"/>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A835C3F3-C050-4445-ADE2-E4170DBB51D7}"/>
              </a:ext>
            </a:extLst>
          </p:cNvPr>
          <p:cNvSpPr txBox="1"/>
          <p:nvPr/>
        </p:nvSpPr>
        <p:spPr>
          <a:xfrm>
            <a:off x="1902641" y="397487"/>
            <a:ext cx="10020420"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高血压：复合型肥胖是最高风险因素，一般性肥胖是风险因素</a:t>
            </a:r>
          </a:p>
        </p:txBody>
      </p:sp>
      <p:sp>
        <p:nvSpPr>
          <p:cNvPr id="9" name="灯片编号占位符 8"/>
          <p:cNvSpPr>
            <a:spLocks noGrp="1"/>
          </p:cNvSpPr>
          <p:nvPr>
            <p:ph type="sldNum" sz="quarter" idx="10"/>
          </p:nvPr>
        </p:nvSpPr>
        <p:spPr/>
        <p:txBody>
          <a:bodyPr/>
          <a:lstStyle/>
          <a:p>
            <a:fld id="{C5E5DF9E-B8B4-41B6-979F-54FEDD842CBF}" type="slidenum">
              <a:rPr lang="zh-CN" altLang="en-US" smtClean="0"/>
              <a:pPr/>
              <a:t>11</a:t>
            </a:fld>
            <a:endParaRPr lang="zh-CN" altLang="en-US" dirty="0"/>
          </a:p>
        </p:txBody>
      </p:sp>
      <p:grpSp>
        <p:nvGrpSpPr>
          <p:cNvPr id="52" name="组合 51">
            <a:extLst>
              <a:ext uri="{FF2B5EF4-FFF2-40B4-BE49-F238E27FC236}">
                <a16:creationId xmlns:a16="http://schemas.microsoft.com/office/drawing/2014/main" id="{CE16283D-A30B-5D42-8B65-D773947F11F2}"/>
              </a:ext>
            </a:extLst>
          </p:cNvPr>
          <p:cNvGrpSpPr/>
          <p:nvPr/>
        </p:nvGrpSpPr>
        <p:grpSpPr>
          <a:xfrm>
            <a:off x="-72612" y="1156394"/>
            <a:ext cx="12192000" cy="3933862"/>
            <a:chOff x="0" y="1363533"/>
            <a:chExt cx="12192000" cy="3933862"/>
          </a:xfrm>
        </p:grpSpPr>
        <p:sp>
          <p:nvSpPr>
            <p:cNvPr id="53" name="矩形 52">
              <a:extLst>
                <a:ext uri="{FF2B5EF4-FFF2-40B4-BE49-F238E27FC236}">
                  <a16:creationId xmlns:a16="http://schemas.microsoft.com/office/drawing/2014/main" id="{5D87C0A0-3B7B-A547-9D62-1E0279D6640A}"/>
                </a:ext>
              </a:extLst>
            </p:cNvPr>
            <p:cNvSpPr/>
            <p:nvPr/>
          </p:nvSpPr>
          <p:spPr>
            <a:xfrm>
              <a:off x="0" y="1363533"/>
              <a:ext cx="12192000" cy="871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4" name="组合 53">
              <a:extLst>
                <a:ext uri="{FF2B5EF4-FFF2-40B4-BE49-F238E27FC236}">
                  <a16:creationId xmlns:a16="http://schemas.microsoft.com/office/drawing/2014/main" id="{7E06E355-E5CB-1C4A-AF8E-7DC4DFD3ACAE}"/>
                </a:ext>
              </a:extLst>
            </p:cNvPr>
            <p:cNvGrpSpPr/>
            <p:nvPr/>
          </p:nvGrpSpPr>
          <p:grpSpPr>
            <a:xfrm>
              <a:off x="839307" y="1444931"/>
              <a:ext cx="11107855" cy="3852464"/>
              <a:chOff x="-411683" y="1948506"/>
              <a:chExt cx="11107855" cy="3852464"/>
            </a:xfrm>
          </p:grpSpPr>
          <p:sp>
            <p:nvSpPr>
              <p:cNvPr id="60" name="矩形 59">
                <a:extLst>
                  <a:ext uri="{FF2B5EF4-FFF2-40B4-BE49-F238E27FC236}">
                    <a16:creationId xmlns:a16="http://schemas.microsoft.com/office/drawing/2014/main" id="{3A133A81-DB3C-2048-A4D5-BD2A65428731}"/>
                  </a:ext>
                </a:extLst>
              </p:cNvPr>
              <p:cNvSpPr/>
              <p:nvPr/>
            </p:nvSpPr>
            <p:spPr>
              <a:xfrm>
                <a:off x="-411683" y="2851508"/>
                <a:ext cx="10901017" cy="2949462"/>
              </a:xfrm>
              <a:prstGeom prst="rect">
                <a:avLst/>
              </a:prstGeom>
            </p:spPr>
            <p:txBody>
              <a:bodyPr wrap="square">
                <a:spAutoFit/>
                <a:scene3d>
                  <a:camera prst="orthographicFront"/>
                  <a:lightRig rig="threePt" dir="t"/>
                </a:scene3d>
                <a:sp3d contourW="12700"/>
              </a:bodyPr>
              <a:lstStyle/>
              <a:p>
                <a:pPr marL="342900" indent="-342900" algn="just">
                  <a:lnSpc>
                    <a:spcPct val="150000"/>
                  </a:lnSpc>
                  <a:buFont typeface="Arial" panose="020B0604020202020204" pitchFamily="34" charset="0"/>
                  <a:buChar char="•"/>
                </a:pPr>
                <a:r>
                  <a:rPr lang="zh-CN" altLang="en-US" b="1" u="sng" dirty="0"/>
                  <a:t>东部地区：</a:t>
                </a:r>
                <a:r>
                  <a:rPr lang="zh-CN" altLang="en-US" dirty="0"/>
                  <a:t>北京市、天津市、上海市、河北省、山东省、辽宁省、浙江省、江苏省、福建省、广东省、海南省。</a:t>
                </a:r>
                <a:endParaRPr lang="en-US" altLang="zh-CN" dirty="0"/>
              </a:p>
              <a:p>
                <a:pPr marL="342900" indent="-342900" algn="just">
                  <a:lnSpc>
                    <a:spcPct val="150000"/>
                  </a:lnSpc>
                  <a:buFont typeface="Arial" panose="020B0604020202020204" pitchFamily="34" charset="0"/>
                  <a:buChar char="•"/>
                </a:pPr>
                <a:r>
                  <a:rPr lang="zh-CN" altLang="en-US" dirty="0"/>
                  <a:t>东部地区</a:t>
                </a:r>
                <a:r>
                  <a:rPr lang="en-US" altLang="zh-CN" dirty="0"/>
                  <a:t>12</a:t>
                </a:r>
                <a:r>
                  <a:rPr lang="zh-CN" altLang="en-US" dirty="0"/>
                  <a:t>～</a:t>
                </a:r>
                <a:r>
                  <a:rPr lang="en-US" altLang="zh-CN" dirty="0"/>
                  <a:t>17</a:t>
                </a:r>
                <a:r>
                  <a:rPr lang="zh-CN" altLang="en-US" dirty="0"/>
                  <a:t>岁青少年，复合型肥胖血压偏高风险最高</a:t>
                </a:r>
                <a:endParaRPr lang="en-US" altLang="zh-CN" dirty="0"/>
              </a:p>
              <a:p>
                <a:pPr marL="800100" lvl="1" indent="-342900" algn="just">
                  <a:lnSpc>
                    <a:spcPct val="150000"/>
                  </a:lnSpc>
                  <a:buFont typeface="Arial" panose="020B0604020202020204" pitchFamily="34" charset="0"/>
                  <a:buChar char="•"/>
                </a:pPr>
                <a:r>
                  <a:rPr lang="zh-CN" altLang="en-US" b="1" dirty="0">
                    <a:solidFill>
                      <a:schemeClr val="accent1"/>
                    </a:solidFill>
                  </a:rPr>
                  <a:t>复合型肥胖即在青少年中联合</a:t>
                </a:r>
                <a:r>
                  <a:rPr lang="en-US" altLang="zh-CN" b="1" dirty="0">
                    <a:solidFill>
                      <a:schemeClr val="accent1"/>
                    </a:solidFill>
                  </a:rPr>
                  <a:t>BMI</a:t>
                </a:r>
                <a:r>
                  <a:rPr lang="zh-CN" altLang="en-US" b="1" dirty="0">
                    <a:solidFill>
                      <a:schemeClr val="accent1"/>
                    </a:solidFill>
                  </a:rPr>
                  <a:t>与</a:t>
                </a:r>
                <a:r>
                  <a:rPr lang="en-US" altLang="zh-CN" b="1" dirty="0">
                    <a:solidFill>
                      <a:schemeClr val="accent1"/>
                    </a:solidFill>
                  </a:rPr>
                  <a:t>WC</a:t>
                </a:r>
                <a:r>
                  <a:rPr lang="zh-CN" altLang="en-US" b="1" dirty="0">
                    <a:solidFill>
                      <a:schemeClr val="accent1"/>
                    </a:solidFill>
                  </a:rPr>
                  <a:t>指标，可更好地预测高血压发病风险</a:t>
                </a:r>
                <a:endParaRPr lang="en-US" altLang="zh-CN" b="1" dirty="0">
                  <a:solidFill>
                    <a:schemeClr val="accent1"/>
                  </a:solidFill>
                </a:endParaRPr>
              </a:p>
              <a:p>
                <a:pPr marL="342900" indent="-342900" algn="just">
                  <a:lnSpc>
                    <a:spcPct val="150000"/>
                  </a:lnSpc>
                  <a:buFont typeface="Arial" panose="020B0604020202020204" pitchFamily="34" charset="0"/>
                  <a:buChar char="•"/>
                </a:pPr>
                <a:r>
                  <a:rPr lang="zh-CN" altLang="en-US" dirty="0"/>
                  <a:t>城乡、不同年龄组间，血压偏高检出率差异无统计学意义。</a:t>
                </a:r>
              </a:p>
              <a:p>
                <a:pPr marL="342900" indent="-342900" algn="just">
                  <a:lnSpc>
                    <a:spcPct val="150000"/>
                  </a:lnSpc>
                  <a:buFont typeface="Arial" panose="020B0604020202020204" pitchFamily="34" charset="0"/>
                  <a:buChar char="•"/>
                </a:pPr>
                <a:endParaRPr lang="zh-CN" altLang="en-US" dirty="0"/>
              </a:p>
              <a:p>
                <a:pPr marL="342900" indent="-342900" algn="just">
                  <a:lnSpc>
                    <a:spcPct val="150000"/>
                  </a:lnSpc>
                  <a:buFont typeface="Arial" panose="020B0604020202020204" pitchFamily="34" charset="0"/>
                  <a:buChar char="•"/>
                </a:pPr>
                <a:endParaRPr lang="en-US" altLang="zh-CN" dirty="0"/>
              </a:p>
            </p:txBody>
          </p:sp>
          <p:sp>
            <p:nvSpPr>
              <p:cNvPr id="61" name="矩形 60">
                <a:extLst>
                  <a:ext uri="{FF2B5EF4-FFF2-40B4-BE49-F238E27FC236}">
                    <a16:creationId xmlns:a16="http://schemas.microsoft.com/office/drawing/2014/main" id="{2349315F-73C2-7641-B9B1-41750321BCFF}"/>
                  </a:ext>
                </a:extLst>
              </p:cNvPr>
              <p:cNvSpPr/>
              <p:nvPr/>
            </p:nvSpPr>
            <p:spPr>
              <a:xfrm>
                <a:off x="151488" y="1948506"/>
                <a:ext cx="10544684" cy="79913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bg1">
                        <a:lumMod val="95000"/>
                      </a:schemeClr>
                    </a:solidFill>
                  </a:rPr>
                  <a:t>2016—2017</a:t>
                </a:r>
                <a:r>
                  <a:rPr lang="zh-CN" altLang="en-US" sz="2000" b="1" dirty="0">
                    <a:solidFill>
                      <a:schemeClr val="bg1">
                        <a:lumMod val="95000"/>
                      </a:schemeClr>
                    </a:solidFill>
                  </a:rPr>
                  <a:t>年中国儿童与乳母营养健康监测项目：</a:t>
                </a:r>
                <a:endParaRPr lang="en-US" altLang="zh-CN" sz="2000" b="1" dirty="0">
                  <a:solidFill>
                    <a:schemeClr val="bg1">
                      <a:lumMod val="95000"/>
                    </a:schemeClr>
                  </a:solidFill>
                </a:endParaRPr>
              </a:p>
              <a:p>
                <a:pPr algn="just">
                  <a:lnSpc>
                    <a:spcPct val="120000"/>
                  </a:lnSpc>
                </a:pPr>
                <a:r>
                  <a:rPr lang="zh-CN" altLang="en-US" sz="2000" b="1" dirty="0">
                    <a:solidFill>
                      <a:schemeClr val="bg1">
                        <a:lumMod val="95000"/>
                      </a:schemeClr>
                    </a:solidFill>
                  </a:rPr>
                  <a:t>我国东部地区</a:t>
                </a:r>
                <a:r>
                  <a:rPr lang="en-US" altLang="zh-CN" sz="2000" b="1" dirty="0">
                    <a:solidFill>
                      <a:schemeClr val="bg1">
                        <a:lumMod val="95000"/>
                      </a:schemeClr>
                    </a:solidFill>
                  </a:rPr>
                  <a:t>12</a:t>
                </a:r>
                <a:r>
                  <a:rPr lang="zh-CN" altLang="en-US" sz="2000" b="1" dirty="0">
                    <a:solidFill>
                      <a:schemeClr val="bg1">
                        <a:lumMod val="95000"/>
                      </a:schemeClr>
                    </a:solidFill>
                  </a:rPr>
                  <a:t>～</a:t>
                </a:r>
                <a:r>
                  <a:rPr lang="en-US" altLang="zh-CN" sz="2000" b="1" dirty="0">
                    <a:solidFill>
                      <a:schemeClr val="bg1">
                        <a:lumMod val="95000"/>
                      </a:schemeClr>
                    </a:solidFill>
                  </a:rPr>
                  <a:t>17</a:t>
                </a:r>
                <a:r>
                  <a:rPr lang="zh-CN" altLang="en-US" sz="2000" b="1" dirty="0">
                    <a:solidFill>
                      <a:schemeClr val="bg1">
                        <a:lumMod val="95000"/>
                      </a:schemeClr>
                    </a:solidFill>
                  </a:rPr>
                  <a:t>周岁的青少年共</a:t>
                </a:r>
                <a:r>
                  <a:rPr lang="en-US" altLang="zh-CN" sz="2000" b="1" dirty="0">
                    <a:solidFill>
                      <a:schemeClr val="bg1">
                        <a:lumMod val="95000"/>
                      </a:schemeClr>
                    </a:solidFill>
                  </a:rPr>
                  <a:t>8279</a:t>
                </a:r>
                <a:r>
                  <a:rPr lang="zh-CN" altLang="en-US" sz="2000" b="1" dirty="0">
                    <a:solidFill>
                      <a:schemeClr val="bg1">
                        <a:lumMod val="95000"/>
                      </a:schemeClr>
                    </a:solidFill>
                  </a:rPr>
                  <a:t>人作为研究对象</a:t>
                </a:r>
              </a:p>
            </p:txBody>
          </p:sp>
        </p:grpSp>
        <p:sp>
          <p:nvSpPr>
            <p:cNvPr id="57" name="椭圆 20">
              <a:extLst>
                <a:ext uri="{FF2B5EF4-FFF2-40B4-BE49-F238E27FC236}">
                  <a16:creationId xmlns:a16="http://schemas.microsoft.com/office/drawing/2014/main" id="{80E4CBA2-C653-A647-8E78-A820729AA451}"/>
                </a:ext>
              </a:extLst>
            </p:cNvPr>
            <p:cNvSpPr/>
            <p:nvPr/>
          </p:nvSpPr>
          <p:spPr>
            <a:xfrm>
              <a:off x="725881" y="1647559"/>
              <a:ext cx="431760" cy="431758"/>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矩形 1">
            <a:extLst>
              <a:ext uri="{FF2B5EF4-FFF2-40B4-BE49-F238E27FC236}">
                <a16:creationId xmlns:a16="http://schemas.microsoft.com/office/drawing/2014/main" id="{8652B5D7-1D7F-E44F-AA2D-A841065C4790}"/>
              </a:ext>
            </a:extLst>
          </p:cNvPr>
          <p:cNvSpPr/>
          <p:nvPr/>
        </p:nvSpPr>
        <p:spPr>
          <a:xfrm>
            <a:off x="539048" y="6361112"/>
            <a:ext cx="11393842" cy="430887"/>
          </a:xfrm>
          <a:prstGeom prst="rect">
            <a:avLst/>
          </a:prstGeom>
        </p:spPr>
        <p:txBody>
          <a:bodyPr wrap="square">
            <a:spAutoFit/>
          </a:bodyPr>
          <a:lstStyle/>
          <a:p>
            <a:pPr>
              <a:spcAft>
                <a:spcPts val="0"/>
              </a:spcAft>
            </a:pP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刘贝贝</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满青青</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李裕倩</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贾珊珊</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张坚</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王京钟</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中国东部地区青少年肥胖类型及其与血压的关系</a:t>
            </a:r>
            <a:r>
              <a:rPr lang="en-US" altLang="zh-CN" sz="1100" dirty="0">
                <a:latin typeface="Times New Roman" panose="02020603050405020304" pitchFamily="18" charset="0"/>
                <a:ea typeface="宋体" panose="02010600030101010101" pitchFamily="2" charset="-122"/>
                <a:cs typeface="宋体" panose="02010600030101010101" pitchFamily="2" charset="-122"/>
              </a:rPr>
              <a:t>[J].</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卫生研究</a:t>
            </a:r>
            <a:r>
              <a:rPr lang="en-US" altLang="zh-CN" sz="1100" dirty="0">
                <a:latin typeface="Times New Roman" panose="02020603050405020304" pitchFamily="18" charset="0"/>
                <a:ea typeface="宋体" panose="02010600030101010101" pitchFamily="2" charset="-122"/>
                <a:cs typeface="宋体" panose="02010600030101010101" pitchFamily="2" charset="-122"/>
              </a:rPr>
              <a:t>,2021,50(02):210-216.</a:t>
            </a:r>
          </a:p>
          <a:p>
            <a:pPr>
              <a:spcAft>
                <a:spcPts val="0"/>
              </a:spcAft>
            </a:pPr>
            <a:r>
              <a:rPr lang="zh-CN" altLang="en-US" sz="1100" dirty="0">
                <a:latin typeface="宋体" panose="02010600030101010101" pitchFamily="2" charset="-122"/>
                <a:ea typeface="宋体" panose="02010600030101010101" pitchFamily="2" charset="-122"/>
                <a:cs typeface="宋体" panose="02010600030101010101" pitchFamily="2" charset="-122"/>
              </a:rPr>
              <a:t>陈曼曼</a:t>
            </a:r>
            <a:r>
              <a:rPr lang="en-US" altLang="zh-CN" sz="1100" dirty="0">
                <a:latin typeface="宋体" panose="02010600030101010101" pitchFamily="2" charset="-122"/>
                <a:ea typeface="宋体" panose="02010600030101010101" pitchFamily="2" charset="-122"/>
                <a:cs typeface="宋体" panose="02010600030101010101" pitchFamily="2" charset="-122"/>
              </a:rPr>
              <a:t>,</a:t>
            </a:r>
            <a:r>
              <a:rPr lang="zh-CN" altLang="en-US" sz="1100" dirty="0">
                <a:latin typeface="宋体" panose="02010600030101010101" pitchFamily="2" charset="-122"/>
                <a:ea typeface="宋体" panose="02010600030101010101" pitchFamily="2" charset="-122"/>
                <a:cs typeface="宋体" panose="02010600030101010101" pitchFamily="2" charset="-122"/>
              </a:rPr>
              <a:t>霍家康</a:t>
            </a:r>
            <a:r>
              <a:rPr lang="en-US" altLang="zh-CN" sz="1100" dirty="0">
                <a:latin typeface="宋体" panose="02010600030101010101" pitchFamily="2" charset="-122"/>
                <a:ea typeface="宋体" panose="02010600030101010101" pitchFamily="2" charset="-122"/>
                <a:cs typeface="宋体" panose="02010600030101010101" pitchFamily="2" charset="-122"/>
              </a:rPr>
              <a:t>,</a:t>
            </a:r>
            <a:r>
              <a:rPr lang="zh-CN" altLang="en-US" sz="1100" dirty="0">
                <a:latin typeface="宋体" panose="02010600030101010101" pitchFamily="2" charset="-122"/>
                <a:ea typeface="宋体" panose="02010600030101010101" pitchFamily="2" charset="-122"/>
                <a:cs typeface="宋体" panose="02010600030101010101" pitchFamily="2" charset="-122"/>
              </a:rPr>
              <a:t>马莹</a:t>
            </a:r>
            <a:r>
              <a:rPr lang="en-US" altLang="zh-CN" sz="1100" dirty="0">
                <a:latin typeface="宋体" panose="02010600030101010101" pitchFamily="2" charset="-122"/>
                <a:ea typeface="宋体" panose="02010600030101010101" pitchFamily="2" charset="-122"/>
                <a:cs typeface="宋体" panose="02010600030101010101" pitchFamily="2" charset="-122"/>
              </a:rPr>
              <a:t>,</a:t>
            </a:r>
            <a:r>
              <a:rPr lang="zh-CN" altLang="en-US" sz="1100" dirty="0">
                <a:latin typeface="宋体" panose="02010600030101010101" pitchFamily="2" charset="-122"/>
                <a:ea typeface="宋体" panose="02010600030101010101" pitchFamily="2" charset="-122"/>
                <a:cs typeface="宋体" panose="02010600030101010101" pitchFamily="2" charset="-122"/>
              </a:rPr>
              <a:t>马涛</a:t>
            </a:r>
            <a:r>
              <a:rPr lang="en-US" altLang="zh-CN" sz="1100" dirty="0">
                <a:latin typeface="宋体" panose="02010600030101010101" pitchFamily="2" charset="-122"/>
                <a:ea typeface="宋体" panose="02010600030101010101" pitchFamily="2" charset="-122"/>
                <a:cs typeface="宋体" panose="02010600030101010101" pitchFamily="2" charset="-122"/>
              </a:rPr>
              <a:t>,</a:t>
            </a:r>
            <a:r>
              <a:rPr lang="zh-CN" altLang="en-US" sz="1100" dirty="0">
                <a:latin typeface="宋体" panose="02010600030101010101" pitchFamily="2" charset="-122"/>
                <a:ea typeface="宋体" panose="02010600030101010101" pitchFamily="2" charset="-122"/>
                <a:cs typeface="宋体" panose="02010600030101010101" pitchFamily="2" charset="-122"/>
              </a:rPr>
              <a:t>李艳辉</a:t>
            </a:r>
            <a:r>
              <a:rPr lang="en-US" altLang="zh-CN" sz="1100" dirty="0">
                <a:latin typeface="宋体" panose="02010600030101010101" pitchFamily="2" charset="-122"/>
                <a:ea typeface="宋体" panose="02010600030101010101" pitchFamily="2" charset="-122"/>
                <a:cs typeface="宋体" panose="02010600030101010101" pitchFamily="2" charset="-122"/>
              </a:rPr>
              <a:t>,</a:t>
            </a:r>
            <a:r>
              <a:rPr lang="zh-CN" altLang="en-US" sz="1100" dirty="0">
                <a:latin typeface="宋体" panose="02010600030101010101" pitchFamily="2" charset="-122"/>
                <a:ea typeface="宋体" panose="02010600030101010101" pitchFamily="2" charset="-122"/>
                <a:cs typeface="宋体" panose="02010600030101010101" pitchFamily="2" charset="-122"/>
              </a:rPr>
              <a:t>高迪</a:t>
            </a:r>
            <a:r>
              <a:rPr lang="en-US" altLang="zh-CN" sz="1100" dirty="0">
                <a:latin typeface="宋体" panose="02010600030101010101" pitchFamily="2" charset="-122"/>
                <a:ea typeface="宋体" panose="02010600030101010101" pitchFamily="2" charset="-122"/>
                <a:cs typeface="宋体" panose="02010600030101010101" pitchFamily="2" charset="-122"/>
              </a:rPr>
              <a:t>,</a:t>
            </a:r>
            <a:r>
              <a:rPr lang="zh-CN" altLang="en-US" sz="1100" dirty="0">
                <a:latin typeface="宋体" panose="02010600030101010101" pitchFamily="2" charset="-122"/>
                <a:ea typeface="宋体" panose="02010600030101010101" pitchFamily="2" charset="-122"/>
                <a:cs typeface="宋体" panose="02010600030101010101" pitchFamily="2" charset="-122"/>
              </a:rPr>
              <a:t>陈力</a:t>
            </a:r>
            <a:r>
              <a:rPr lang="en-US" altLang="zh-CN" sz="1100" dirty="0">
                <a:latin typeface="宋体" panose="02010600030101010101" pitchFamily="2" charset="-122"/>
                <a:ea typeface="宋体" panose="02010600030101010101" pitchFamily="2" charset="-122"/>
                <a:cs typeface="宋体" panose="02010600030101010101" pitchFamily="2" charset="-122"/>
              </a:rPr>
              <a:t>,</a:t>
            </a:r>
            <a:r>
              <a:rPr lang="zh-CN" altLang="en-US" sz="1100" dirty="0">
                <a:latin typeface="宋体" panose="02010600030101010101" pitchFamily="2" charset="-122"/>
                <a:ea typeface="宋体" panose="02010600030101010101" pitchFamily="2" charset="-122"/>
                <a:cs typeface="宋体" panose="02010600030101010101" pitchFamily="2" charset="-122"/>
              </a:rPr>
              <a:t>董彦会</a:t>
            </a:r>
            <a:r>
              <a:rPr lang="en-US" altLang="zh-CN" sz="1100" dirty="0">
                <a:latin typeface="宋体" panose="02010600030101010101" pitchFamily="2" charset="-122"/>
                <a:ea typeface="宋体" panose="02010600030101010101" pitchFamily="2" charset="-122"/>
                <a:cs typeface="宋体" panose="02010600030101010101" pitchFamily="2" charset="-122"/>
              </a:rPr>
              <a:t>,</a:t>
            </a:r>
            <a:r>
              <a:rPr lang="zh-CN" altLang="en-US" sz="1100" dirty="0">
                <a:latin typeface="宋体" panose="02010600030101010101" pitchFamily="2" charset="-122"/>
                <a:ea typeface="宋体" panose="02010600030101010101" pitchFamily="2" charset="-122"/>
                <a:cs typeface="宋体" panose="02010600030101010101" pitchFamily="2" charset="-122"/>
              </a:rPr>
              <a:t>马军</a:t>
            </a:r>
            <a:r>
              <a:rPr lang="en-US" altLang="zh-CN" sz="1100" dirty="0">
                <a:latin typeface="宋体" panose="02010600030101010101" pitchFamily="2" charset="-122"/>
                <a:ea typeface="宋体" panose="02010600030101010101" pitchFamily="2" charset="-122"/>
                <a:cs typeface="宋体" panose="02010600030101010101" pitchFamily="2" charset="-122"/>
              </a:rPr>
              <a:t>.</a:t>
            </a:r>
            <a:r>
              <a:rPr lang="zh-CN" altLang="en-US" sz="1100" dirty="0">
                <a:latin typeface="宋体" panose="02010600030101010101" pitchFamily="2" charset="-122"/>
                <a:ea typeface="宋体" panose="02010600030101010101" pitchFamily="2" charset="-122"/>
                <a:cs typeface="宋体" panose="02010600030101010101" pitchFamily="2" charset="-122"/>
              </a:rPr>
              <a:t>中国七省市儿童青少年不同肥胖类型对血压偏高的影响研究</a:t>
            </a:r>
            <a:r>
              <a:rPr lang="en-US" altLang="zh-CN" sz="1100" dirty="0">
                <a:latin typeface="宋体" panose="02010600030101010101" pitchFamily="2" charset="-122"/>
                <a:ea typeface="宋体" panose="02010600030101010101" pitchFamily="2" charset="-122"/>
                <a:cs typeface="宋体" panose="02010600030101010101" pitchFamily="2" charset="-122"/>
              </a:rPr>
              <a:t>[J].</a:t>
            </a:r>
            <a:r>
              <a:rPr lang="zh-CN" altLang="en-US" sz="1100" dirty="0">
                <a:latin typeface="宋体" panose="02010600030101010101" pitchFamily="2" charset="-122"/>
                <a:ea typeface="宋体" panose="02010600030101010101" pitchFamily="2" charset="-122"/>
                <a:cs typeface="宋体" panose="02010600030101010101" pitchFamily="2" charset="-122"/>
              </a:rPr>
              <a:t>中国儿童保健杂志</a:t>
            </a:r>
            <a:r>
              <a:rPr lang="en-US" altLang="zh-CN" sz="1100" dirty="0">
                <a:latin typeface="宋体" panose="02010600030101010101" pitchFamily="2" charset="-122"/>
                <a:ea typeface="宋体" panose="02010600030101010101" pitchFamily="2" charset="-122"/>
                <a:cs typeface="宋体" panose="02010600030101010101" pitchFamily="2" charset="-122"/>
              </a:rPr>
              <a:t>,2021,29(10):1053-1057.</a:t>
            </a:r>
          </a:p>
        </p:txBody>
      </p:sp>
      <p:grpSp>
        <p:nvGrpSpPr>
          <p:cNvPr id="62" name="组合 61">
            <a:extLst>
              <a:ext uri="{FF2B5EF4-FFF2-40B4-BE49-F238E27FC236}">
                <a16:creationId xmlns:a16="http://schemas.microsoft.com/office/drawing/2014/main" id="{BADD80D0-9CF8-1A42-A804-70EE093F1EF7}"/>
              </a:ext>
            </a:extLst>
          </p:cNvPr>
          <p:cNvGrpSpPr/>
          <p:nvPr/>
        </p:nvGrpSpPr>
        <p:grpSpPr>
          <a:xfrm>
            <a:off x="0" y="4378782"/>
            <a:ext cx="12192000" cy="1294227"/>
            <a:chOff x="0" y="1495814"/>
            <a:chExt cx="12192000" cy="1294227"/>
          </a:xfrm>
        </p:grpSpPr>
        <p:sp>
          <p:nvSpPr>
            <p:cNvPr id="63" name="矩形 62">
              <a:extLst>
                <a:ext uri="{FF2B5EF4-FFF2-40B4-BE49-F238E27FC236}">
                  <a16:creationId xmlns:a16="http://schemas.microsoft.com/office/drawing/2014/main" id="{A047FF57-2B89-8B43-AD87-5E5D19B8A773}"/>
                </a:ext>
              </a:extLst>
            </p:cNvPr>
            <p:cNvSpPr/>
            <p:nvPr/>
          </p:nvSpPr>
          <p:spPr>
            <a:xfrm>
              <a:off x="0" y="1495814"/>
              <a:ext cx="12192000" cy="582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64" name="组合 63">
              <a:extLst>
                <a:ext uri="{FF2B5EF4-FFF2-40B4-BE49-F238E27FC236}">
                  <a16:creationId xmlns:a16="http://schemas.microsoft.com/office/drawing/2014/main" id="{D3EBDA89-5C96-F841-8154-0F435CEAFBE5}"/>
                </a:ext>
              </a:extLst>
            </p:cNvPr>
            <p:cNvGrpSpPr/>
            <p:nvPr/>
          </p:nvGrpSpPr>
          <p:grpSpPr>
            <a:xfrm>
              <a:off x="410402" y="1579110"/>
              <a:ext cx="11522488" cy="1210931"/>
              <a:chOff x="-840588" y="2082685"/>
              <a:chExt cx="11522488" cy="1210931"/>
            </a:xfrm>
          </p:grpSpPr>
          <p:sp>
            <p:nvSpPr>
              <p:cNvPr id="66" name="矩形 65">
                <a:extLst>
                  <a:ext uri="{FF2B5EF4-FFF2-40B4-BE49-F238E27FC236}">
                    <a16:creationId xmlns:a16="http://schemas.microsoft.com/office/drawing/2014/main" id="{11674A15-E126-3747-BEF1-6806C06AB47E}"/>
                  </a:ext>
                </a:extLst>
              </p:cNvPr>
              <p:cNvSpPr/>
              <p:nvPr/>
            </p:nvSpPr>
            <p:spPr>
              <a:xfrm>
                <a:off x="-840588" y="2832399"/>
                <a:ext cx="11257310" cy="461217"/>
              </a:xfrm>
              <a:prstGeom prst="rect">
                <a:avLst/>
              </a:prstGeom>
            </p:spPr>
            <p:txBody>
              <a:bodyPr wrap="square">
                <a:spAutoFit/>
                <a:scene3d>
                  <a:camera prst="orthographicFront"/>
                  <a:lightRig rig="threePt" dir="t"/>
                </a:scene3d>
                <a:sp3d contourW="12700"/>
              </a:bodyPr>
              <a:lstStyle/>
              <a:p>
                <a:pPr marL="342900" indent="-342900" algn="just">
                  <a:lnSpc>
                    <a:spcPct val="120000"/>
                  </a:lnSpc>
                  <a:buFont typeface="Arial" panose="020B0604020202020204" pitchFamily="34" charset="0"/>
                  <a:buChar char="•"/>
                </a:pPr>
                <a:endParaRPr lang="en-US" altLang="zh-CN" sz="2200" dirty="0"/>
              </a:p>
            </p:txBody>
          </p:sp>
          <p:sp>
            <p:nvSpPr>
              <p:cNvPr id="67" name="矩形 66">
                <a:extLst>
                  <a:ext uri="{FF2B5EF4-FFF2-40B4-BE49-F238E27FC236}">
                    <a16:creationId xmlns:a16="http://schemas.microsoft.com/office/drawing/2014/main" id="{3E51A2C6-F1C5-6D40-84B0-3103EC3F6153}"/>
                  </a:ext>
                </a:extLst>
              </p:cNvPr>
              <p:cNvSpPr/>
              <p:nvPr/>
            </p:nvSpPr>
            <p:spPr>
              <a:xfrm>
                <a:off x="137216" y="2082685"/>
                <a:ext cx="10544684" cy="429798"/>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bg1">
                        <a:lumMod val="95000"/>
                      </a:schemeClr>
                    </a:solidFill>
                  </a:rPr>
                  <a:t>2012</a:t>
                </a:r>
                <a:r>
                  <a:rPr lang="zh-CN" altLang="en-US" sz="2000" b="1" dirty="0">
                    <a:solidFill>
                      <a:schemeClr val="bg1">
                        <a:lumMod val="95000"/>
                      </a:schemeClr>
                    </a:solidFill>
                  </a:rPr>
                  <a:t>年中国七个省市的儿童青少年的横断面调查</a:t>
                </a:r>
              </a:p>
            </p:txBody>
          </p:sp>
        </p:grpSp>
        <p:sp>
          <p:nvSpPr>
            <p:cNvPr id="65" name="椭圆 20">
              <a:extLst>
                <a:ext uri="{FF2B5EF4-FFF2-40B4-BE49-F238E27FC236}">
                  <a16:creationId xmlns:a16="http://schemas.microsoft.com/office/drawing/2014/main" id="{6BCD9757-7840-0E48-8FE3-41232C17DFED}"/>
                </a:ext>
              </a:extLst>
            </p:cNvPr>
            <p:cNvSpPr/>
            <p:nvPr/>
          </p:nvSpPr>
          <p:spPr>
            <a:xfrm>
              <a:off x="725881" y="1647559"/>
              <a:ext cx="431760" cy="431758"/>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10" name="矩形 9">
            <a:extLst>
              <a:ext uri="{FF2B5EF4-FFF2-40B4-BE49-F238E27FC236}">
                <a16:creationId xmlns:a16="http://schemas.microsoft.com/office/drawing/2014/main" id="{270182C6-FA85-AE49-B984-EE3D61FCCBC8}"/>
              </a:ext>
            </a:extLst>
          </p:cNvPr>
          <p:cNvSpPr/>
          <p:nvPr/>
        </p:nvSpPr>
        <p:spPr>
          <a:xfrm>
            <a:off x="985040" y="5099902"/>
            <a:ext cx="11124881" cy="115640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t>一般性肥胖、单纯腹型肥胖和复合型肥胖儿童青少年血压偏高的比例</a:t>
            </a:r>
            <a:endParaRPr lang="en-US" altLang="zh-CN" sz="1600" dirty="0"/>
          </a:p>
          <a:p>
            <a:pPr marL="742950" lvl="1" indent="-285750">
              <a:lnSpc>
                <a:spcPct val="150000"/>
              </a:lnSpc>
              <a:buFont typeface="Arial" panose="020B0604020202020204" pitchFamily="34" charset="0"/>
              <a:buChar char="•"/>
            </a:pPr>
            <a:r>
              <a:rPr lang="zh-CN" altLang="en-US" sz="1600" dirty="0"/>
              <a:t>分别为</a:t>
            </a:r>
            <a:r>
              <a:rPr lang="en-US" altLang="zh-CN" sz="1600" dirty="0"/>
              <a:t>17.7%</a:t>
            </a:r>
            <a:r>
              <a:rPr lang="zh-CN" altLang="en-US" sz="1600" dirty="0"/>
              <a:t>、</a:t>
            </a:r>
            <a:r>
              <a:rPr lang="en-US" altLang="zh-CN" sz="1600" dirty="0"/>
              <a:t>12.0%</a:t>
            </a:r>
            <a:r>
              <a:rPr lang="zh-CN" altLang="en-US" sz="1600" dirty="0"/>
              <a:t>和</a:t>
            </a:r>
            <a:r>
              <a:rPr lang="en-US" altLang="zh-CN" sz="1600" b="1" dirty="0">
                <a:solidFill>
                  <a:srgbClr val="8B0012"/>
                </a:solidFill>
              </a:rPr>
              <a:t>23.2%</a:t>
            </a:r>
          </a:p>
          <a:p>
            <a:pPr marL="285750" indent="-285750">
              <a:lnSpc>
                <a:spcPct val="150000"/>
              </a:lnSpc>
              <a:buFont typeface="Arial" panose="020B0604020202020204" pitchFamily="34" charset="0"/>
              <a:buChar char="•"/>
            </a:pPr>
            <a:r>
              <a:rPr lang="zh-CN" altLang="en-US" sz="1600" dirty="0"/>
              <a:t>复合型肥胖对男生和城市儿童青少年血压偏高的影响较大，收缩压和舒张压偏高呈现相同结果。</a:t>
            </a:r>
          </a:p>
        </p:txBody>
      </p:sp>
    </p:spTree>
    <p:extLst>
      <p:ext uri="{BB962C8B-B14F-4D97-AF65-F5344CB8AC3E}">
        <p14:creationId xmlns:p14="http://schemas.microsoft.com/office/powerpoint/2010/main" val="1705789725"/>
      </p:ext>
    </p:extLst>
  </p:cSld>
  <p:clrMapOvr>
    <a:masterClrMapping/>
  </p:clrMapOvr>
  <p:transition spd="slow" advTm="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74FB1BB7-11C2-4228-9B67-31FAC219888D}"/>
              </a:ext>
            </a:extLst>
          </p:cNvPr>
          <p:cNvSpPr txBox="1"/>
          <p:nvPr/>
        </p:nvSpPr>
        <p:spPr>
          <a:xfrm>
            <a:off x="1990028" y="266857"/>
            <a:ext cx="9924066"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各类慢性病的风险因素，中心性肥胖更好预测心血管疾病风险</a:t>
            </a:r>
            <a:endParaRPr lang="en-US" altLang="zh-CN" sz="2800" b="1" dirty="0">
              <a:solidFill>
                <a:srgbClr val="8B0012"/>
              </a:solidFill>
              <a:ea typeface="+mj-ea"/>
            </a:endParaRPr>
          </a:p>
        </p:txBody>
      </p:sp>
      <p:sp>
        <p:nvSpPr>
          <p:cNvPr id="2" name="矩形 1">
            <a:extLst>
              <a:ext uri="{FF2B5EF4-FFF2-40B4-BE49-F238E27FC236}">
                <a16:creationId xmlns:a16="http://schemas.microsoft.com/office/drawing/2014/main" id="{32ACE986-541E-7340-BBAE-B6300E89452E}"/>
              </a:ext>
            </a:extLst>
          </p:cNvPr>
          <p:cNvSpPr/>
          <p:nvPr/>
        </p:nvSpPr>
        <p:spPr>
          <a:xfrm>
            <a:off x="813595" y="1114365"/>
            <a:ext cx="10566978" cy="943528"/>
          </a:xfrm>
          <a:prstGeom prst="rect">
            <a:avLst/>
          </a:prstGeom>
        </p:spPr>
        <p:txBody>
          <a:bodyPr wrap="square">
            <a:spAutoFit/>
          </a:bodyPr>
          <a:lstStyle/>
          <a:p>
            <a:pPr marL="342900" lvl="0" indent="-342900">
              <a:lnSpc>
                <a:spcPct val="150000"/>
              </a:lnSpc>
              <a:spcAft>
                <a:spcPts val="0"/>
              </a:spcAft>
              <a:buFont typeface="Arial" panose="020B0604020202020204" pitchFamily="34" charset="0"/>
              <a:buChar char="•"/>
            </a:pP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儿童青少年期肥胖易引起</a:t>
            </a:r>
            <a:r>
              <a:rPr lang="zh-CN" altLang="zh-CN" sz="2000" b="1" dirty="0">
                <a:solidFill>
                  <a:srgbClr val="8B0012"/>
                </a:solidFill>
                <a:latin typeface="Times New Roman" panose="02020603050405020304" pitchFamily="18" charset="0"/>
                <a:ea typeface="宋体" panose="02010600030101010101" pitchFamily="2" charset="-122"/>
                <a:cs typeface="Times New Roman" panose="02020603050405020304" pitchFamily="18" charset="0"/>
              </a:rPr>
              <a:t>代谢异常</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如糖耐量降低、血脂异常、血压增加，进而增加</a:t>
            </a:r>
            <a:r>
              <a:rPr lang="zh-CN" altLang="zh-CN" sz="2000" b="1" u="sng" dirty="0">
                <a:solidFill>
                  <a:srgbClr val="8B0012"/>
                </a:solidFill>
                <a:latin typeface="Times New Roman" panose="02020603050405020304" pitchFamily="18" charset="0"/>
                <a:ea typeface="宋体" panose="02010600030101010101" pitchFamily="2" charset="-122"/>
                <a:cs typeface="Times New Roman" panose="02020603050405020304" pitchFamily="18" charset="0"/>
              </a:rPr>
              <a:t>代谢综合征、糖尿病及心脑血管疾病的患病风险</a:t>
            </a:r>
            <a:endParaRPr lang="zh-CN" altLang="zh-CN" sz="2000" b="1" u="sng" dirty="0">
              <a:solidFill>
                <a:srgbClr val="8B0012"/>
              </a:solidFill>
              <a:latin typeface="宋体" panose="02010600030101010101" pitchFamily="2" charset="-122"/>
              <a:ea typeface="宋体" panose="02010600030101010101" pitchFamily="2" charset="-122"/>
              <a:cs typeface="宋体" panose="02010600030101010101" pitchFamily="2" charset="-122"/>
            </a:endParaRPr>
          </a:p>
        </p:txBody>
      </p:sp>
      <p:sp>
        <p:nvSpPr>
          <p:cNvPr id="3" name="矩形 2">
            <a:extLst>
              <a:ext uri="{FF2B5EF4-FFF2-40B4-BE49-F238E27FC236}">
                <a16:creationId xmlns:a16="http://schemas.microsoft.com/office/drawing/2014/main" id="{841388B6-9610-BA43-B1F5-DE09BDEE86E8}"/>
              </a:ext>
            </a:extLst>
          </p:cNvPr>
          <p:cNvSpPr/>
          <p:nvPr/>
        </p:nvSpPr>
        <p:spPr>
          <a:xfrm>
            <a:off x="427101" y="6304687"/>
            <a:ext cx="11337798" cy="430887"/>
          </a:xfrm>
          <a:prstGeom prst="rect">
            <a:avLst/>
          </a:prstGeom>
        </p:spPr>
        <p:txBody>
          <a:bodyPr wrap="square">
            <a:spAutoFit/>
          </a:bodyPr>
          <a:lstStyle/>
          <a:p>
            <a:pPr>
              <a:spcAft>
                <a:spcPts val="0"/>
              </a:spcAft>
            </a:pP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儿童青少年肥胖的流行特征和变化趋势 中华实用儿科临床杂志</a:t>
            </a:r>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 2014,29(8) : 563-567. DOI: 10.3760/cma.j.issn.2095-428X.2014.08.002</a:t>
            </a:r>
          </a:p>
          <a:p>
            <a:pPr>
              <a:spcAft>
                <a:spcPts val="0"/>
              </a:spcAft>
            </a:pPr>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Cheng TO. Central obesity is a more sensitive predictor of cardiovascular disease than body mass index in the Chinese population. </a:t>
            </a:r>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Int</a:t>
            </a:r>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 J </a:t>
            </a:r>
            <a:r>
              <a:rPr lang="en-US" altLang="zh-CN" sz="1100" dirty="0" err="1">
                <a:latin typeface="Times New Roman" panose="02020603050405020304" pitchFamily="18" charset="0"/>
                <a:ea typeface="宋体" panose="02010600030101010101" pitchFamily="2" charset="-122"/>
                <a:cs typeface="Times New Roman" panose="02020603050405020304" pitchFamily="18" charset="0"/>
              </a:rPr>
              <a:t>Cardiol</a:t>
            </a:r>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 2009;135(3):385. doi:10.1016/j.ijcard.2007.11.080</a:t>
            </a:r>
          </a:p>
        </p:txBody>
      </p:sp>
      <p:sp>
        <p:nvSpPr>
          <p:cNvPr id="14" name="矩形 13">
            <a:extLst>
              <a:ext uri="{FF2B5EF4-FFF2-40B4-BE49-F238E27FC236}">
                <a16:creationId xmlns:a16="http://schemas.microsoft.com/office/drawing/2014/main" id="{12CDB4BC-D3B0-C84F-B798-0981E5F19C2D}"/>
              </a:ext>
            </a:extLst>
          </p:cNvPr>
          <p:cNvSpPr/>
          <p:nvPr/>
        </p:nvSpPr>
        <p:spPr>
          <a:xfrm>
            <a:off x="701711" y="3242584"/>
            <a:ext cx="6786483" cy="2790187"/>
          </a:xfrm>
          <a:prstGeom prst="rect">
            <a:avLst/>
          </a:prstGeom>
        </p:spPr>
        <p:txBody>
          <a:bodyPr wrap="square">
            <a:spAutoFit/>
          </a:bodyPr>
          <a:lstStyle/>
          <a:p>
            <a:pPr marL="342900" indent="-342900" algn="just">
              <a:lnSpc>
                <a:spcPct val="150000"/>
              </a:lnSpc>
              <a:spcAft>
                <a:spcPts val="0"/>
              </a:spcAft>
              <a:buFont typeface="Arial" panose="020B0604020202020204" pitchFamily="34" charset="0"/>
              <a:buChar char="•"/>
            </a:pP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在中国儿童青少年和成年人群中发现，无论性别和地域，相较于</a:t>
            </a:r>
            <a:r>
              <a:rPr lang="en-US" altLang="zh-CN" sz="2000" dirty="0">
                <a:latin typeface="Times New Roman" panose="02020603050405020304" pitchFamily="18" charset="0"/>
                <a:ea typeface="宋体" panose="02010600030101010101" pitchFamily="2" charset="-122"/>
                <a:cs typeface="宋体" panose="02010600030101010101" pitchFamily="2" charset="-122"/>
              </a:rPr>
              <a:t>BMI</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000" b="1" u="sng" dirty="0">
                <a:solidFill>
                  <a:srgbClr val="8B0012"/>
                </a:solidFill>
                <a:latin typeface="Times New Roman" panose="02020603050405020304" pitchFamily="18" charset="0"/>
                <a:ea typeface="宋体" panose="02010600030101010101" pitchFamily="2" charset="-122"/>
                <a:cs typeface="Times New Roman" panose="02020603050405020304" pitchFamily="18" charset="0"/>
              </a:rPr>
              <a:t>腰围均能更好地预测心血管疾病的发病风险</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，因而表明脂肪的分布与心血管疾病的关联性更强。</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342900" indent="-342900" algn="just">
              <a:lnSpc>
                <a:spcPct val="150000"/>
              </a:lnSpc>
              <a:spcAft>
                <a:spcPts val="0"/>
              </a:spcAft>
              <a:buFont typeface="Arial" panose="020B0604020202020204" pitchFamily="34" charset="0"/>
              <a:buChar char="•"/>
            </a:pP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研究发现，</a:t>
            </a:r>
            <a:r>
              <a:rPr lang="zh-CN" altLang="zh-CN" sz="2000" b="1" u="sng" dirty="0">
                <a:solidFill>
                  <a:srgbClr val="8B0012"/>
                </a:solidFill>
                <a:latin typeface="Times New Roman" panose="02020603050405020304" pitchFamily="18" charset="0"/>
                <a:ea typeface="宋体" panose="02010600030101010101" pitchFamily="2" charset="-122"/>
                <a:cs typeface="Times New Roman" panose="02020603050405020304" pitchFamily="18" charset="0"/>
              </a:rPr>
              <a:t>腹型肥胖</a:t>
            </a:r>
            <a:r>
              <a:rPr lang="en-US" altLang="zh-CN" sz="2000" b="1" u="sng" dirty="0">
                <a:solidFill>
                  <a:srgbClr val="8B0012"/>
                </a:solidFill>
                <a:latin typeface="Times New Roman" panose="02020603050405020304" pitchFamily="18" charset="0"/>
                <a:ea typeface="宋体" panose="02010600030101010101" pitchFamily="2" charset="-122"/>
                <a:cs typeface="宋体" panose="02010600030101010101" pitchFamily="2" charset="-122"/>
              </a:rPr>
              <a:t>(</a:t>
            </a:r>
            <a:r>
              <a:rPr lang="zh-CN" altLang="zh-CN" sz="2000" b="1" u="sng" dirty="0">
                <a:solidFill>
                  <a:srgbClr val="8B0012"/>
                </a:solidFill>
                <a:latin typeface="Times New Roman" panose="02020603050405020304" pitchFamily="18" charset="0"/>
                <a:ea typeface="宋体" panose="02010600030101010101" pitchFamily="2" charset="-122"/>
                <a:cs typeface="Times New Roman" panose="02020603050405020304" pitchFamily="18" charset="0"/>
              </a:rPr>
              <a:t>内脏脂肪异常</a:t>
            </a:r>
            <a:r>
              <a:rPr lang="en-US" altLang="zh-CN" sz="2000" b="1" u="sng" dirty="0">
                <a:solidFill>
                  <a:srgbClr val="8B0012"/>
                </a:solidFill>
                <a:latin typeface="Times New Roman" panose="02020603050405020304" pitchFamily="18" charset="0"/>
                <a:ea typeface="宋体" panose="02010600030101010101" pitchFamily="2" charset="-122"/>
                <a:cs typeface="宋体" panose="02010600030101010101" pitchFamily="2" charset="-122"/>
              </a:rPr>
              <a:t>)</a:t>
            </a:r>
            <a:r>
              <a:rPr lang="zh-CN" altLang="zh-CN" sz="2000" b="1" u="sng" dirty="0">
                <a:solidFill>
                  <a:srgbClr val="8B0012"/>
                </a:solidFill>
                <a:latin typeface="Times New Roman" panose="02020603050405020304" pitchFamily="18" charset="0"/>
                <a:ea typeface="宋体" panose="02010600030101010101" pitchFamily="2" charset="-122"/>
                <a:cs typeface="Times New Roman" panose="02020603050405020304" pitchFamily="18" charset="0"/>
              </a:rPr>
              <a:t>可增加代谢综合和心血管疾病的发病风险</a:t>
            </a:r>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，提示控制儿童青少年腹型肥胖对于控制成年期代谢和心血管疾病具有重要意义</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p:txBody>
      </p:sp>
      <p:sp>
        <p:nvSpPr>
          <p:cNvPr id="35" name="矩形 34">
            <a:extLst>
              <a:ext uri="{FF2B5EF4-FFF2-40B4-BE49-F238E27FC236}">
                <a16:creationId xmlns:a16="http://schemas.microsoft.com/office/drawing/2014/main" id="{67E8897F-9D44-CC4B-B9C4-BFDA40F647C2}"/>
              </a:ext>
            </a:extLst>
          </p:cNvPr>
          <p:cNvSpPr/>
          <p:nvPr/>
        </p:nvSpPr>
        <p:spPr>
          <a:xfrm>
            <a:off x="0" y="2158023"/>
            <a:ext cx="12192000" cy="871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spc="300" dirty="0"/>
              <a:t>中心性肥胖更好预测心血管疾病风险</a:t>
            </a:r>
          </a:p>
        </p:txBody>
      </p:sp>
      <p:pic>
        <p:nvPicPr>
          <p:cNvPr id="7" name="图片 6">
            <a:extLst>
              <a:ext uri="{FF2B5EF4-FFF2-40B4-BE49-F238E27FC236}">
                <a16:creationId xmlns:a16="http://schemas.microsoft.com/office/drawing/2014/main" id="{09F80DFE-7E61-6840-89BC-FE89CDCA4507}"/>
              </a:ext>
            </a:extLst>
          </p:cNvPr>
          <p:cNvPicPr>
            <a:picLocks noChangeAspect="1"/>
          </p:cNvPicPr>
          <p:nvPr/>
        </p:nvPicPr>
        <p:blipFill>
          <a:blip r:embed="rId3"/>
          <a:stretch>
            <a:fillRect/>
          </a:stretch>
        </p:blipFill>
        <p:spPr>
          <a:xfrm>
            <a:off x="7650892" y="3573024"/>
            <a:ext cx="3922089" cy="2187832"/>
          </a:xfrm>
          <a:prstGeom prst="rect">
            <a:avLst/>
          </a:prstGeom>
        </p:spPr>
      </p:pic>
    </p:spTree>
    <p:extLst>
      <p:ext uri="{BB962C8B-B14F-4D97-AF65-F5344CB8AC3E}">
        <p14:creationId xmlns:p14="http://schemas.microsoft.com/office/powerpoint/2010/main" val="3451084000"/>
      </p:ext>
    </p:extLst>
  </p:cSld>
  <p:clrMapOvr>
    <a:masterClrMapping/>
  </p:clrMapOvr>
  <p:transition spd="slow" advTm="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5">
            <a:extLst>
              <a:ext uri="{FF2B5EF4-FFF2-40B4-BE49-F238E27FC236}">
                <a16:creationId xmlns:a16="http://schemas.microsoft.com/office/drawing/2014/main" id="{CB3A9D99-FEEE-415B-80B3-82BA1AA423B2}"/>
              </a:ext>
            </a:extLst>
          </p:cNvPr>
          <p:cNvSpPr>
            <a:spLocks/>
          </p:cNvSpPr>
          <p:nvPr/>
        </p:nvSpPr>
        <p:spPr bwMode="auto">
          <a:xfrm>
            <a:off x="4245244" y="3057615"/>
            <a:ext cx="33703" cy="37592"/>
          </a:xfrm>
          <a:custGeom>
            <a:avLst/>
            <a:gdLst>
              <a:gd name="T0" fmla="*/ 5 w 11"/>
              <a:gd name="T1" fmla="*/ 12 h 12"/>
              <a:gd name="T2" fmla="*/ 3 w 11"/>
              <a:gd name="T3" fmla="*/ 11 h 12"/>
              <a:gd name="T4" fmla="*/ 1 w 11"/>
              <a:gd name="T5" fmla="*/ 5 h 12"/>
              <a:gd name="T6" fmla="*/ 3 w 11"/>
              <a:gd name="T7" fmla="*/ 3 h 12"/>
              <a:gd name="T8" fmla="*/ 9 w 11"/>
              <a:gd name="T9" fmla="*/ 2 h 12"/>
              <a:gd name="T10" fmla="*/ 10 w 11"/>
              <a:gd name="T11" fmla="*/ 8 h 12"/>
              <a:gd name="T12" fmla="*/ 9 w 11"/>
              <a:gd name="T13" fmla="*/ 10 h 12"/>
              <a:gd name="T14" fmla="*/ 5 w 1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5" y="12"/>
                </a:moveTo>
                <a:cubicBezTo>
                  <a:pt x="4" y="12"/>
                  <a:pt x="3" y="11"/>
                  <a:pt x="3" y="11"/>
                </a:cubicBezTo>
                <a:cubicBezTo>
                  <a:pt x="1" y="10"/>
                  <a:pt x="0" y="7"/>
                  <a:pt x="1" y="5"/>
                </a:cubicBezTo>
                <a:cubicBezTo>
                  <a:pt x="3" y="3"/>
                  <a:pt x="3" y="3"/>
                  <a:pt x="3" y="3"/>
                </a:cubicBezTo>
                <a:cubicBezTo>
                  <a:pt x="4" y="1"/>
                  <a:pt x="7" y="0"/>
                  <a:pt x="9" y="2"/>
                </a:cubicBezTo>
                <a:cubicBezTo>
                  <a:pt x="11" y="3"/>
                  <a:pt x="11" y="6"/>
                  <a:pt x="10" y="8"/>
                </a:cubicBezTo>
                <a:cubicBezTo>
                  <a:pt x="9" y="10"/>
                  <a:pt x="9" y="10"/>
                  <a:pt x="9" y="10"/>
                </a:cubicBezTo>
                <a:cubicBezTo>
                  <a:pt x="8" y="11"/>
                  <a:pt x="6" y="12"/>
                  <a:pt x="5" y="12"/>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 name="Freeform: Shape 6">
            <a:extLst>
              <a:ext uri="{FF2B5EF4-FFF2-40B4-BE49-F238E27FC236}">
                <a16:creationId xmlns:a16="http://schemas.microsoft.com/office/drawing/2014/main" id="{29C3A171-5E0B-4441-8B78-9A0147B99383}"/>
              </a:ext>
            </a:extLst>
          </p:cNvPr>
          <p:cNvSpPr>
            <a:spLocks/>
          </p:cNvSpPr>
          <p:nvPr/>
        </p:nvSpPr>
        <p:spPr bwMode="auto">
          <a:xfrm>
            <a:off x="3931551" y="3110762"/>
            <a:ext cx="316285" cy="705160"/>
          </a:xfrm>
          <a:custGeom>
            <a:avLst/>
            <a:gdLst>
              <a:gd name="T0" fmla="*/ 4 w 103"/>
              <a:gd name="T1" fmla="*/ 230 h 230"/>
              <a:gd name="T2" fmla="*/ 1 w 103"/>
              <a:gd name="T3" fmla="*/ 221 h 230"/>
              <a:gd name="T4" fmla="*/ 10 w 103"/>
              <a:gd name="T5" fmla="*/ 223 h 230"/>
              <a:gd name="T6" fmla="*/ 5 w 103"/>
              <a:gd name="T7" fmla="*/ 230 h 230"/>
              <a:gd name="T8" fmla="*/ 9 w 103"/>
              <a:gd name="T9" fmla="*/ 209 h 230"/>
              <a:gd name="T10" fmla="*/ 7 w 103"/>
              <a:gd name="T11" fmla="*/ 200 h 230"/>
              <a:gd name="T12" fmla="*/ 15 w 103"/>
              <a:gd name="T13" fmla="*/ 202 h 230"/>
              <a:gd name="T14" fmla="*/ 10 w 103"/>
              <a:gd name="T15" fmla="*/ 209 h 230"/>
              <a:gd name="T16" fmla="*/ 14 w 103"/>
              <a:gd name="T17" fmla="*/ 189 h 230"/>
              <a:gd name="T18" fmla="*/ 13 w 103"/>
              <a:gd name="T19" fmla="*/ 179 h 230"/>
              <a:gd name="T20" fmla="*/ 21 w 103"/>
              <a:gd name="T21" fmla="*/ 181 h 230"/>
              <a:gd name="T22" fmla="*/ 16 w 103"/>
              <a:gd name="T23" fmla="*/ 189 h 230"/>
              <a:gd name="T24" fmla="*/ 21 w 103"/>
              <a:gd name="T25" fmla="*/ 168 h 230"/>
              <a:gd name="T26" fmla="*/ 19 w 103"/>
              <a:gd name="T27" fmla="*/ 158 h 230"/>
              <a:gd name="T28" fmla="*/ 28 w 103"/>
              <a:gd name="T29" fmla="*/ 161 h 230"/>
              <a:gd name="T30" fmla="*/ 22 w 103"/>
              <a:gd name="T31" fmla="*/ 168 h 230"/>
              <a:gd name="T32" fmla="*/ 28 w 103"/>
              <a:gd name="T33" fmla="*/ 148 h 230"/>
              <a:gd name="T34" fmla="*/ 27 w 103"/>
              <a:gd name="T35" fmla="*/ 138 h 230"/>
              <a:gd name="T36" fmla="*/ 35 w 103"/>
              <a:gd name="T37" fmla="*/ 141 h 230"/>
              <a:gd name="T38" fmla="*/ 29 w 103"/>
              <a:gd name="T39" fmla="*/ 148 h 230"/>
              <a:gd name="T40" fmla="*/ 35 w 103"/>
              <a:gd name="T41" fmla="*/ 127 h 230"/>
              <a:gd name="T42" fmla="*/ 34 w 103"/>
              <a:gd name="T43" fmla="*/ 118 h 230"/>
              <a:gd name="T44" fmla="*/ 43 w 103"/>
              <a:gd name="T45" fmla="*/ 121 h 230"/>
              <a:gd name="T46" fmla="*/ 37 w 103"/>
              <a:gd name="T47" fmla="*/ 128 h 230"/>
              <a:gd name="T48" fmla="*/ 43 w 103"/>
              <a:gd name="T49" fmla="*/ 108 h 230"/>
              <a:gd name="T50" fmla="*/ 43 w 103"/>
              <a:gd name="T51" fmla="*/ 98 h 230"/>
              <a:gd name="T52" fmla="*/ 51 w 103"/>
              <a:gd name="T53" fmla="*/ 101 h 230"/>
              <a:gd name="T54" fmla="*/ 45 w 103"/>
              <a:gd name="T55" fmla="*/ 108 h 230"/>
              <a:gd name="T56" fmla="*/ 52 w 103"/>
              <a:gd name="T57" fmla="*/ 88 h 230"/>
              <a:gd name="T58" fmla="*/ 52 w 103"/>
              <a:gd name="T59" fmla="*/ 78 h 230"/>
              <a:gd name="T60" fmla="*/ 60 w 103"/>
              <a:gd name="T61" fmla="*/ 82 h 230"/>
              <a:gd name="T62" fmla="*/ 54 w 103"/>
              <a:gd name="T63" fmla="*/ 88 h 230"/>
              <a:gd name="T64" fmla="*/ 62 w 103"/>
              <a:gd name="T65" fmla="*/ 68 h 230"/>
              <a:gd name="T66" fmla="*/ 62 w 103"/>
              <a:gd name="T67" fmla="*/ 59 h 230"/>
              <a:gd name="T68" fmla="*/ 69 w 103"/>
              <a:gd name="T69" fmla="*/ 63 h 230"/>
              <a:gd name="T70" fmla="*/ 64 w 103"/>
              <a:gd name="T71" fmla="*/ 69 h 230"/>
              <a:gd name="T72" fmla="*/ 71 w 103"/>
              <a:gd name="T73" fmla="*/ 49 h 230"/>
              <a:gd name="T74" fmla="*/ 72 w 103"/>
              <a:gd name="T75" fmla="*/ 40 h 230"/>
              <a:gd name="T76" fmla="*/ 80 w 103"/>
              <a:gd name="T77" fmla="*/ 44 h 230"/>
              <a:gd name="T78" fmla="*/ 74 w 103"/>
              <a:gd name="T79" fmla="*/ 50 h 230"/>
              <a:gd name="T80" fmla="*/ 82 w 103"/>
              <a:gd name="T81" fmla="*/ 31 h 230"/>
              <a:gd name="T82" fmla="*/ 83 w 103"/>
              <a:gd name="T83" fmla="*/ 21 h 230"/>
              <a:gd name="T84" fmla="*/ 90 w 103"/>
              <a:gd name="T85" fmla="*/ 25 h 230"/>
              <a:gd name="T86" fmla="*/ 84 w 103"/>
              <a:gd name="T87" fmla="*/ 31 h 230"/>
              <a:gd name="T88" fmla="*/ 93 w 103"/>
              <a:gd name="T89" fmla="*/ 12 h 230"/>
              <a:gd name="T90" fmla="*/ 94 w 103"/>
              <a:gd name="T91" fmla="*/ 2 h 230"/>
              <a:gd name="T92" fmla="*/ 101 w 103"/>
              <a:gd name="T93" fmla="*/ 7 h 230"/>
              <a:gd name="T94" fmla="*/ 95 w 103"/>
              <a:gd name="T95" fmla="*/ 1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3" h="230">
                <a:moveTo>
                  <a:pt x="5" y="230"/>
                </a:moveTo>
                <a:cubicBezTo>
                  <a:pt x="4" y="230"/>
                  <a:pt x="4" y="230"/>
                  <a:pt x="4" y="230"/>
                </a:cubicBezTo>
                <a:cubicBezTo>
                  <a:pt x="1" y="230"/>
                  <a:pt x="0" y="227"/>
                  <a:pt x="0" y="225"/>
                </a:cubicBezTo>
                <a:cubicBezTo>
                  <a:pt x="1" y="221"/>
                  <a:pt x="1" y="221"/>
                  <a:pt x="1" y="221"/>
                </a:cubicBezTo>
                <a:cubicBezTo>
                  <a:pt x="2" y="218"/>
                  <a:pt x="4" y="217"/>
                  <a:pt x="7" y="217"/>
                </a:cubicBezTo>
                <a:cubicBezTo>
                  <a:pt x="9" y="218"/>
                  <a:pt x="11" y="220"/>
                  <a:pt x="10" y="223"/>
                </a:cubicBezTo>
                <a:cubicBezTo>
                  <a:pt x="9" y="227"/>
                  <a:pt x="9" y="227"/>
                  <a:pt x="9" y="227"/>
                </a:cubicBezTo>
                <a:cubicBezTo>
                  <a:pt x="9" y="229"/>
                  <a:pt x="7" y="230"/>
                  <a:pt x="5" y="230"/>
                </a:cubicBezTo>
                <a:close/>
                <a:moveTo>
                  <a:pt x="10" y="209"/>
                </a:moveTo>
                <a:cubicBezTo>
                  <a:pt x="10" y="209"/>
                  <a:pt x="9" y="209"/>
                  <a:pt x="9" y="209"/>
                </a:cubicBezTo>
                <a:cubicBezTo>
                  <a:pt x="6" y="209"/>
                  <a:pt x="5" y="206"/>
                  <a:pt x="6" y="204"/>
                </a:cubicBezTo>
                <a:cubicBezTo>
                  <a:pt x="7" y="200"/>
                  <a:pt x="7" y="200"/>
                  <a:pt x="7" y="200"/>
                </a:cubicBezTo>
                <a:cubicBezTo>
                  <a:pt x="7" y="197"/>
                  <a:pt x="10" y="196"/>
                  <a:pt x="12" y="197"/>
                </a:cubicBezTo>
                <a:cubicBezTo>
                  <a:pt x="15" y="197"/>
                  <a:pt x="16" y="200"/>
                  <a:pt x="15" y="202"/>
                </a:cubicBezTo>
                <a:cubicBezTo>
                  <a:pt x="14" y="206"/>
                  <a:pt x="14" y="206"/>
                  <a:pt x="14" y="206"/>
                </a:cubicBezTo>
                <a:cubicBezTo>
                  <a:pt x="14" y="208"/>
                  <a:pt x="12" y="209"/>
                  <a:pt x="10" y="209"/>
                </a:cubicBezTo>
                <a:close/>
                <a:moveTo>
                  <a:pt x="16" y="189"/>
                </a:moveTo>
                <a:cubicBezTo>
                  <a:pt x="15" y="189"/>
                  <a:pt x="15" y="189"/>
                  <a:pt x="14" y="189"/>
                </a:cubicBezTo>
                <a:cubicBezTo>
                  <a:pt x="12" y="188"/>
                  <a:pt x="11" y="185"/>
                  <a:pt x="11" y="183"/>
                </a:cubicBezTo>
                <a:cubicBezTo>
                  <a:pt x="13" y="179"/>
                  <a:pt x="13" y="179"/>
                  <a:pt x="13" y="179"/>
                </a:cubicBezTo>
                <a:cubicBezTo>
                  <a:pt x="13" y="177"/>
                  <a:pt x="16" y="175"/>
                  <a:pt x="18" y="176"/>
                </a:cubicBezTo>
                <a:cubicBezTo>
                  <a:pt x="21" y="177"/>
                  <a:pt x="22" y="179"/>
                  <a:pt x="21" y="181"/>
                </a:cubicBezTo>
                <a:cubicBezTo>
                  <a:pt x="20" y="186"/>
                  <a:pt x="20" y="186"/>
                  <a:pt x="20" y="186"/>
                </a:cubicBezTo>
                <a:cubicBezTo>
                  <a:pt x="19" y="187"/>
                  <a:pt x="18" y="189"/>
                  <a:pt x="16" y="189"/>
                </a:cubicBezTo>
                <a:close/>
                <a:moveTo>
                  <a:pt x="22" y="168"/>
                </a:moveTo>
                <a:cubicBezTo>
                  <a:pt x="22" y="168"/>
                  <a:pt x="21" y="168"/>
                  <a:pt x="21" y="168"/>
                </a:cubicBezTo>
                <a:cubicBezTo>
                  <a:pt x="18" y="167"/>
                  <a:pt x="17" y="165"/>
                  <a:pt x="18" y="162"/>
                </a:cubicBezTo>
                <a:cubicBezTo>
                  <a:pt x="19" y="158"/>
                  <a:pt x="19" y="158"/>
                  <a:pt x="19" y="158"/>
                </a:cubicBezTo>
                <a:cubicBezTo>
                  <a:pt x="20" y="156"/>
                  <a:pt x="23" y="155"/>
                  <a:pt x="25" y="155"/>
                </a:cubicBezTo>
                <a:cubicBezTo>
                  <a:pt x="27" y="156"/>
                  <a:pt x="29" y="159"/>
                  <a:pt x="28" y="161"/>
                </a:cubicBezTo>
                <a:cubicBezTo>
                  <a:pt x="26" y="165"/>
                  <a:pt x="26" y="165"/>
                  <a:pt x="26" y="165"/>
                </a:cubicBezTo>
                <a:cubicBezTo>
                  <a:pt x="26" y="167"/>
                  <a:pt x="24" y="168"/>
                  <a:pt x="22" y="168"/>
                </a:cubicBezTo>
                <a:close/>
                <a:moveTo>
                  <a:pt x="29" y="148"/>
                </a:moveTo>
                <a:cubicBezTo>
                  <a:pt x="29" y="148"/>
                  <a:pt x="28" y="148"/>
                  <a:pt x="28" y="148"/>
                </a:cubicBezTo>
                <a:cubicBezTo>
                  <a:pt x="25" y="147"/>
                  <a:pt x="24" y="144"/>
                  <a:pt x="25" y="142"/>
                </a:cubicBezTo>
                <a:cubicBezTo>
                  <a:pt x="27" y="138"/>
                  <a:pt x="27" y="138"/>
                  <a:pt x="27" y="138"/>
                </a:cubicBezTo>
                <a:cubicBezTo>
                  <a:pt x="27" y="136"/>
                  <a:pt x="30" y="134"/>
                  <a:pt x="32" y="135"/>
                </a:cubicBezTo>
                <a:cubicBezTo>
                  <a:pt x="35" y="136"/>
                  <a:pt x="36" y="139"/>
                  <a:pt x="35" y="141"/>
                </a:cubicBezTo>
                <a:cubicBezTo>
                  <a:pt x="33" y="145"/>
                  <a:pt x="33" y="145"/>
                  <a:pt x="33" y="145"/>
                </a:cubicBezTo>
                <a:cubicBezTo>
                  <a:pt x="33" y="147"/>
                  <a:pt x="31" y="148"/>
                  <a:pt x="29" y="148"/>
                </a:cubicBezTo>
                <a:close/>
                <a:moveTo>
                  <a:pt x="37" y="128"/>
                </a:moveTo>
                <a:cubicBezTo>
                  <a:pt x="36" y="128"/>
                  <a:pt x="36" y="128"/>
                  <a:pt x="35" y="127"/>
                </a:cubicBezTo>
                <a:cubicBezTo>
                  <a:pt x="33" y="127"/>
                  <a:pt x="32" y="124"/>
                  <a:pt x="33" y="122"/>
                </a:cubicBezTo>
                <a:cubicBezTo>
                  <a:pt x="34" y="118"/>
                  <a:pt x="34" y="118"/>
                  <a:pt x="34" y="118"/>
                </a:cubicBezTo>
                <a:cubicBezTo>
                  <a:pt x="35" y="115"/>
                  <a:pt x="38" y="114"/>
                  <a:pt x="40" y="115"/>
                </a:cubicBezTo>
                <a:cubicBezTo>
                  <a:pt x="42" y="116"/>
                  <a:pt x="44" y="119"/>
                  <a:pt x="43" y="121"/>
                </a:cubicBezTo>
                <a:cubicBezTo>
                  <a:pt x="41" y="125"/>
                  <a:pt x="41" y="125"/>
                  <a:pt x="41" y="125"/>
                </a:cubicBezTo>
                <a:cubicBezTo>
                  <a:pt x="40" y="127"/>
                  <a:pt x="39" y="128"/>
                  <a:pt x="37" y="128"/>
                </a:cubicBezTo>
                <a:close/>
                <a:moveTo>
                  <a:pt x="45" y="108"/>
                </a:moveTo>
                <a:cubicBezTo>
                  <a:pt x="45" y="108"/>
                  <a:pt x="44" y="108"/>
                  <a:pt x="43" y="108"/>
                </a:cubicBezTo>
                <a:cubicBezTo>
                  <a:pt x="41" y="107"/>
                  <a:pt x="40" y="104"/>
                  <a:pt x="41" y="102"/>
                </a:cubicBezTo>
                <a:cubicBezTo>
                  <a:pt x="43" y="98"/>
                  <a:pt x="43" y="98"/>
                  <a:pt x="43" y="98"/>
                </a:cubicBezTo>
                <a:cubicBezTo>
                  <a:pt x="44" y="95"/>
                  <a:pt x="46" y="94"/>
                  <a:pt x="49" y="95"/>
                </a:cubicBezTo>
                <a:cubicBezTo>
                  <a:pt x="51" y="96"/>
                  <a:pt x="52" y="99"/>
                  <a:pt x="51" y="101"/>
                </a:cubicBezTo>
                <a:cubicBezTo>
                  <a:pt x="49" y="105"/>
                  <a:pt x="49" y="105"/>
                  <a:pt x="49" y="105"/>
                </a:cubicBezTo>
                <a:cubicBezTo>
                  <a:pt x="49" y="107"/>
                  <a:pt x="47" y="108"/>
                  <a:pt x="45" y="108"/>
                </a:cubicBezTo>
                <a:close/>
                <a:moveTo>
                  <a:pt x="54" y="88"/>
                </a:moveTo>
                <a:cubicBezTo>
                  <a:pt x="53" y="88"/>
                  <a:pt x="53" y="88"/>
                  <a:pt x="52" y="88"/>
                </a:cubicBezTo>
                <a:cubicBezTo>
                  <a:pt x="50" y="87"/>
                  <a:pt x="49" y="84"/>
                  <a:pt x="50" y="82"/>
                </a:cubicBezTo>
                <a:cubicBezTo>
                  <a:pt x="52" y="78"/>
                  <a:pt x="52" y="78"/>
                  <a:pt x="52" y="78"/>
                </a:cubicBezTo>
                <a:cubicBezTo>
                  <a:pt x="53" y="76"/>
                  <a:pt x="56" y="75"/>
                  <a:pt x="58" y="76"/>
                </a:cubicBezTo>
                <a:cubicBezTo>
                  <a:pt x="60" y="77"/>
                  <a:pt x="61" y="80"/>
                  <a:pt x="60" y="82"/>
                </a:cubicBezTo>
                <a:cubicBezTo>
                  <a:pt x="58" y="86"/>
                  <a:pt x="58" y="86"/>
                  <a:pt x="58" y="86"/>
                </a:cubicBezTo>
                <a:cubicBezTo>
                  <a:pt x="57" y="87"/>
                  <a:pt x="56" y="88"/>
                  <a:pt x="54" y="88"/>
                </a:cubicBezTo>
                <a:close/>
                <a:moveTo>
                  <a:pt x="64" y="69"/>
                </a:moveTo>
                <a:cubicBezTo>
                  <a:pt x="63" y="69"/>
                  <a:pt x="62" y="69"/>
                  <a:pt x="62" y="68"/>
                </a:cubicBezTo>
                <a:cubicBezTo>
                  <a:pt x="59" y="67"/>
                  <a:pt x="58" y="65"/>
                  <a:pt x="60" y="62"/>
                </a:cubicBezTo>
                <a:cubicBezTo>
                  <a:pt x="62" y="59"/>
                  <a:pt x="62" y="59"/>
                  <a:pt x="62" y="59"/>
                </a:cubicBezTo>
                <a:cubicBezTo>
                  <a:pt x="63" y="56"/>
                  <a:pt x="65" y="56"/>
                  <a:pt x="68" y="57"/>
                </a:cubicBezTo>
                <a:cubicBezTo>
                  <a:pt x="70" y="58"/>
                  <a:pt x="71" y="61"/>
                  <a:pt x="69" y="63"/>
                </a:cubicBezTo>
                <a:cubicBezTo>
                  <a:pt x="67" y="66"/>
                  <a:pt x="67" y="66"/>
                  <a:pt x="67" y="66"/>
                </a:cubicBezTo>
                <a:cubicBezTo>
                  <a:pt x="67" y="68"/>
                  <a:pt x="65" y="69"/>
                  <a:pt x="64" y="69"/>
                </a:cubicBezTo>
                <a:close/>
                <a:moveTo>
                  <a:pt x="74" y="50"/>
                </a:moveTo>
                <a:cubicBezTo>
                  <a:pt x="73" y="50"/>
                  <a:pt x="72" y="50"/>
                  <a:pt x="71" y="49"/>
                </a:cubicBezTo>
                <a:cubicBezTo>
                  <a:pt x="69" y="48"/>
                  <a:pt x="69" y="45"/>
                  <a:pt x="70" y="43"/>
                </a:cubicBezTo>
                <a:cubicBezTo>
                  <a:pt x="72" y="40"/>
                  <a:pt x="72" y="40"/>
                  <a:pt x="72" y="40"/>
                </a:cubicBezTo>
                <a:cubicBezTo>
                  <a:pt x="73" y="37"/>
                  <a:pt x="76" y="37"/>
                  <a:pt x="78" y="38"/>
                </a:cubicBezTo>
                <a:cubicBezTo>
                  <a:pt x="80" y="39"/>
                  <a:pt x="81" y="42"/>
                  <a:pt x="80" y="44"/>
                </a:cubicBezTo>
                <a:cubicBezTo>
                  <a:pt x="77" y="48"/>
                  <a:pt x="77" y="48"/>
                  <a:pt x="77" y="48"/>
                </a:cubicBezTo>
                <a:cubicBezTo>
                  <a:pt x="77" y="49"/>
                  <a:pt x="75" y="50"/>
                  <a:pt x="74" y="50"/>
                </a:cubicBezTo>
                <a:close/>
                <a:moveTo>
                  <a:pt x="84" y="31"/>
                </a:moveTo>
                <a:cubicBezTo>
                  <a:pt x="83" y="31"/>
                  <a:pt x="83" y="31"/>
                  <a:pt x="82" y="31"/>
                </a:cubicBezTo>
                <a:cubicBezTo>
                  <a:pt x="80" y="29"/>
                  <a:pt x="79" y="27"/>
                  <a:pt x="80" y="24"/>
                </a:cubicBezTo>
                <a:cubicBezTo>
                  <a:pt x="83" y="21"/>
                  <a:pt x="83" y="21"/>
                  <a:pt x="83" y="21"/>
                </a:cubicBezTo>
                <a:cubicBezTo>
                  <a:pt x="84" y="19"/>
                  <a:pt x="87" y="18"/>
                  <a:pt x="89" y="19"/>
                </a:cubicBezTo>
                <a:cubicBezTo>
                  <a:pt x="91" y="20"/>
                  <a:pt x="91" y="23"/>
                  <a:pt x="90" y="25"/>
                </a:cubicBezTo>
                <a:cubicBezTo>
                  <a:pt x="88" y="29"/>
                  <a:pt x="88" y="29"/>
                  <a:pt x="88" y="29"/>
                </a:cubicBezTo>
                <a:cubicBezTo>
                  <a:pt x="87" y="30"/>
                  <a:pt x="86" y="31"/>
                  <a:pt x="84" y="31"/>
                </a:cubicBezTo>
                <a:close/>
                <a:moveTo>
                  <a:pt x="95" y="13"/>
                </a:moveTo>
                <a:cubicBezTo>
                  <a:pt x="95" y="13"/>
                  <a:pt x="94" y="12"/>
                  <a:pt x="93" y="12"/>
                </a:cubicBezTo>
                <a:cubicBezTo>
                  <a:pt x="91" y="11"/>
                  <a:pt x="90" y="8"/>
                  <a:pt x="92" y="6"/>
                </a:cubicBezTo>
                <a:cubicBezTo>
                  <a:pt x="94" y="2"/>
                  <a:pt x="94" y="2"/>
                  <a:pt x="94" y="2"/>
                </a:cubicBezTo>
                <a:cubicBezTo>
                  <a:pt x="95" y="0"/>
                  <a:pt x="98" y="0"/>
                  <a:pt x="100" y="1"/>
                </a:cubicBezTo>
                <a:cubicBezTo>
                  <a:pt x="102" y="2"/>
                  <a:pt x="103" y="5"/>
                  <a:pt x="101" y="7"/>
                </a:cubicBezTo>
                <a:cubicBezTo>
                  <a:pt x="99" y="11"/>
                  <a:pt x="99" y="11"/>
                  <a:pt x="99" y="11"/>
                </a:cubicBezTo>
                <a:cubicBezTo>
                  <a:pt x="98" y="12"/>
                  <a:pt x="97" y="13"/>
                  <a:pt x="95" y="1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 name="Freeform: Shape 7">
            <a:extLst>
              <a:ext uri="{FF2B5EF4-FFF2-40B4-BE49-F238E27FC236}">
                <a16:creationId xmlns:a16="http://schemas.microsoft.com/office/drawing/2014/main" id="{1482613F-929F-4917-9F4F-2D6F1DCF96E8}"/>
              </a:ext>
            </a:extLst>
          </p:cNvPr>
          <p:cNvSpPr>
            <a:spLocks/>
          </p:cNvSpPr>
          <p:nvPr/>
        </p:nvSpPr>
        <p:spPr bwMode="auto">
          <a:xfrm>
            <a:off x="3919885" y="3840550"/>
            <a:ext cx="31110" cy="24629"/>
          </a:xfrm>
          <a:custGeom>
            <a:avLst/>
            <a:gdLst>
              <a:gd name="T0" fmla="*/ 9 w 10"/>
              <a:gd name="T1" fmla="*/ 8 h 8"/>
              <a:gd name="T2" fmla="*/ 4 w 10"/>
              <a:gd name="T3" fmla="*/ 7 h 8"/>
              <a:gd name="T4" fmla="*/ 0 w 10"/>
              <a:gd name="T5" fmla="*/ 6 h 8"/>
              <a:gd name="T6" fmla="*/ 1 w 10"/>
              <a:gd name="T7" fmla="*/ 4 h 8"/>
              <a:gd name="T8" fmla="*/ 6 w 10"/>
              <a:gd name="T9" fmla="*/ 1 h 8"/>
              <a:gd name="T10" fmla="*/ 9 w 10"/>
              <a:gd name="T11" fmla="*/ 6 h 8"/>
              <a:gd name="T12" fmla="*/ 9 w 1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 h="8">
                <a:moveTo>
                  <a:pt x="9" y="8"/>
                </a:moveTo>
                <a:cubicBezTo>
                  <a:pt x="4" y="7"/>
                  <a:pt x="4" y="7"/>
                  <a:pt x="4" y="7"/>
                </a:cubicBezTo>
                <a:cubicBezTo>
                  <a:pt x="0" y="6"/>
                  <a:pt x="0" y="6"/>
                  <a:pt x="0" y="6"/>
                </a:cubicBezTo>
                <a:cubicBezTo>
                  <a:pt x="1" y="4"/>
                  <a:pt x="1" y="4"/>
                  <a:pt x="1" y="4"/>
                </a:cubicBezTo>
                <a:cubicBezTo>
                  <a:pt x="1" y="2"/>
                  <a:pt x="3" y="0"/>
                  <a:pt x="6" y="1"/>
                </a:cubicBezTo>
                <a:cubicBezTo>
                  <a:pt x="8" y="1"/>
                  <a:pt x="10" y="3"/>
                  <a:pt x="9" y="6"/>
                </a:cubicBezTo>
                <a:lnTo>
                  <a:pt x="9" y="8"/>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 name="Freeform: Shape 8">
            <a:extLst>
              <a:ext uri="{FF2B5EF4-FFF2-40B4-BE49-F238E27FC236}">
                <a16:creationId xmlns:a16="http://schemas.microsoft.com/office/drawing/2014/main" id="{2668E8FD-B5E8-4EC6-8375-2CBEC564E6FB}"/>
              </a:ext>
            </a:extLst>
          </p:cNvPr>
          <p:cNvSpPr>
            <a:spLocks/>
          </p:cNvSpPr>
          <p:nvPr/>
        </p:nvSpPr>
        <p:spPr bwMode="auto">
          <a:xfrm>
            <a:off x="5649083" y="2125611"/>
            <a:ext cx="33703" cy="29814"/>
          </a:xfrm>
          <a:custGeom>
            <a:avLst/>
            <a:gdLst>
              <a:gd name="T0" fmla="*/ 4 w 11"/>
              <a:gd name="T1" fmla="*/ 10 h 10"/>
              <a:gd name="T2" fmla="*/ 0 w 11"/>
              <a:gd name="T3" fmla="*/ 6 h 10"/>
              <a:gd name="T4" fmla="*/ 4 w 11"/>
              <a:gd name="T5" fmla="*/ 1 h 10"/>
              <a:gd name="T6" fmla="*/ 6 w 11"/>
              <a:gd name="T7" fmla="*/ 0 h 10"/>
              <a:gd name="T8" fmla="*/ 11 w 11"/>
              <a:gd name="T9" fmla="*/ 4 h 10"/>
              <a:gd name="T10" fmla="*/ 7 w 11"/>
              <a:gd name="T11" fmla="*/ 9 h 10"/>
              <a:gd name="T12" fmla="*/ 5 w 11"/>
              <a:gd name="T13" fmla="*/ 9 h 10"/>
              <a:gd name="T14" fmla="*/ 4 w 1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4" y="10"/>
                </a:moveTo>
                <a:cubicBezTo>
                  <a:pt x="2" y="10"/>
                  <a:pt x="1" y="8"/>
                  <a:pt x="0" y="6"/>
                </a:cubicBezTo>
                <a:cubicBezTo>
                  <a:pt x="0" y="4"/>
                  <a:pt x="1" y="1"/>
                  <a:pt x="4" y="1"/>
                </a:cubicBezTo>
                <a:cubicBezTo>
                  <a:pt x="6" y="0"/>
                  <a:pt x="6" y="0"/>
                  <a:pt x="6" y="0"/>
                </a:cubicBezTo>
                <a:cubicBezTo>
                  <a:pt x="8" y="0"/>
                  <a:pt x="10" y="1"/>
                  <a:pt x="11" y="4"/>
                </a:cubicBezTo>
                <a:cubicBezTo>
                  <a:pt x="11" y="6"/>
                  <a:pt x="10" y="9"/>
                  <a:pt x="7" y="9"/>
                </a:cubicBezTo>
                <a:cubicBezTo>
                  <a:pt x="5" y="9"/>
                  <a:pt x="5" y="9"/>
                  <a:pt x="5" y="9"/>
                </a:cubicBezTo>
                <a:lnTo>
                  <a:pt x="4" y="1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 name="Freeform: Shape 9">
            <a:extLst>
              <a:ext uri="{FF2B5EF4-FFF2-40B4-BE49-F238E27FC236}">
                <a16:creationId xmlns:a16="http://schemas.microsoft.com/office/drawing/2014/main" id="{716485A5-5995-47B6-9C38-FED580B99801}"/>
              </a:ext>
            </a:extLst>
          </p:cNvPr>
          <p:cNvSpPr>
            <a:spLocks/>
          </p:cNvSpPr>
          <p:nvPr/>
        </p:nvSpPr>
        <p:spPr bwMode="auto">
          <a:xfrm>
            <a:off x="4898554" y="2137277"/>
            <a:ext cx="727197" cy="316285"/>
          </a:xfrm>
          <a:custGeom>
            <a:avLst/>
            <a:gdLst>
              <a:gd name="T0" fmla="*/ 2 w 237"/>
              <a:gd name="T1" fmla="*/ 101 h 103"/>
              <a:gd name="T2" fmla="*/ 7 w 237"/>
              <a:gd name="T3" fmla="*/ 93 h 103"/>
              <a:gd name="T4" fmla="*/ 11 w 237"/>
              <a:gd name="T5" fmla="*/ 100 h 103"/>
              <a:gd name="T6" fmla="*/ 5 w 237"/>
              <a:gd name="T7" fmla="*/ 103 h 103"/>
              <a:gd name="T8" fmla="*/ 20 w 237"/>
              <a:gd name="T9" fmla="*/ 90 h 103"/>
              <a:gd name="T10" fmla="*/ 26 w 237"/>
              <a:gd name="T11" fmla="*/ 81 h 103"/>
              <a:gd name="T12" fmla="*/ 30 w 237"/>
              <a:gd name="T13" fmla="*/ 89 h 103"/>
              <a:gd name="T14" fmla="*/ 24 w 237"/>
              <a:gd name="T15" fmla="*/ 92 h 103"/>
              <a:gd name="T16" fmla="*/ 39 w 237"/>
              <a:gd name="T17" fmla="*/ 79 h 103"/>
              <a:gd name="T18" fmla="*/ 45 w 237"/>
              <a:gd name="T19" fmla="*/ 70 h 103"/>
              <a:gd name="T20" fmla="*/ 49 w 237"/>
              <a:gd name="T21" fmla="*/ 78 h 103"/>
              <a:gd name="T22" fmla="*/ 43 w 237"/>
              <a:gd name="T23" fmla="*/ 81 h 103"/>
              <a:gd name="T24" fmla="*/ 59 w 237"/>
              <a:gd name="T25" fmla="*/ 68 h 103"/>
              <a:gd name="T26" fmla="*/ 65 w 237"/>
              <a:gd name="T27" fmla="*/ 60 h 103"/>
              <a:gd name="T28" fmla="*/ 69 w 237"/>
              <a:gd name="T29" fmla="*/ 68 h 103"/>
              <a:gd name="T30" fmla="*/ 63 w 237"/>
              <a:gd name="T31" fmla="*/ 71 h 103"/>
              <a:gd name="T32" fmla="*/ 79 w 237"/>
              <a:gd name="T33" fmla="*/ 58 h 103"/>
              <a:gd name="T34" fmla="*/ 85 w 237"/>
              <a:gd name="T35" fmla="*/ 50 h 103"/>
              <a:gd name="T36" fmla="*/ 88 w 237"/>
              <a:gd name="T37" fmla="*/ 58 h 103"/>
              <a:gd name="T38" fmla="*/ 83 w 237"/>
              <a:gd name="T39" fmla="*/ 61 h 103"/>
              <a:gd name="T40" fmla="*/ 99 w 237"/>
              <a:gd name="T41" fmla="*/ 49 h 103"/>
              <a:gd name="T42" fmla="*/ 105 w 237"/>
              <a:gd name="T43" fmla="*/ 41 h 103"/>
              <a:gd name="T44" fmla="*/ 108 w 237"/>
              <a:gd name="T45" fmla="*/ 50 h 103"/>
              <a:gd name="T46" fmla="*/ 103 w 237"/>
              <a:gd name="T47" fmla="*/ 52 h 103"/>
              <a:gd name="T48" fmla="*/ 119 w 237"/>
              <a:gd name="T49" fmla="*/ 40 h 103"/>
              <a:gd name="T50" fmla="*/ 125 w 237"/>
              <a:gd name="T51" fmla="*/ 33 h 103"/>
              <a:gd name="T52" fmla="*/ 129 w 237"/>
              <a:gd name="T53" fmla="*/ 41 h 103"/>
              <a:gd name="T54" fmla="*/ 123 w 237"/>
              <a:gd name="T55" fmla="*/ 43 h 103"/>
              <a:gd name="T56" fmla="*/ 139 w 237"/>
              <a:gd name="T57" fmla="*/ 32 h 103"/>
              <a:gd name="T58" fmla="*/ 146 w 237"/>
              <a:gd name="T59" fmla="*/ 25 h 103"/>
              <a:gd name="T60" fmla="*/ 149 w 237"/>
              <a:gd name="T61" fmla="*/ 33 h 103"/>
              <a:gd name="T62" fmla="*/ 143 w 237"/>
              <a:gd name="T63" fmla="*/ 35 h 103"/>
              <a:gd name="T64" fmla="*/ 160 w 237"/>
              <a:gd name="T65" fmla="*/ 25 h 103"/>
              <a:gd name="T66" fmla="*/ 167 w 237"/>
              <a:gd name="T67" fmla="*/ 18 h 103"/>
              <a:gd name="T68" fmla="*/ 170 w 237"/>
              <a:gd name="T69" fmla="*/ 26 h 103"/>
              <a:gd name="T70" fmla="*/ 164 w 237"/>
              <a:gd name="T71" fmla="*/ 28 h 103"/>
              <a:gd name="T72" fmla="*/ 181 w 237"/>
              <a:gd name="T73" fmla="*/ 18 h 103"/>
              <a:gd name="T74" fmla="*/ 188 w 237"/>
              <a:gd name="T75" fmla="*/ 11 h 103"/>
              <a:gd name="T76" fmla="*/ 191 w 237"/>
              <a:gd name="T77" fmla="*/ 20 h 103"/>
              <a:gd name="T78" fmla="*/ 185 w 237"/>
              <a:gd name="T79" fmla="*/ 21 h 103"/>
              <a:gd name="T80" fmla="*/ 202 w 237"/>
              <a:gd name="T81" fmla="*/ 12 h 103"/>
              <a:gd name="T82" fmla="*/ 210 w 237"/>
              <a:gd name="T83" fmla="*/ 6 h 103"/>
              <a:gd name="T84" fmla="*/ 212 w 237"/>
              <a:gd name="T85" fmla="*/ 14 h 103"/>
              <a:gd name="T86" fmla="*/ 207 w 237"/>
              <a:gd name="T87" fmla="*/ 15 h 103"/>
              <a:gd name="T88" fmla="*/ 224 w 237"/>
              <a:gd name="T89" fmla="*/ 7 h 103"/>
              <a:gd name="T90" fmla="*/ 231 w 237"/>
              <a:gd name="T91" fmla="*/ 0 h 103"/>
              <a:gd name="T92" fmla="*/ 233 w 237"/>
              <a:gd name="T93" fmla="*/ 9 h 103"/>
              <a:gd name="T94" fmla="*/ 228 w 237"/>
              <a:gd name="T95"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7" h="103">
                <a:moveTo>
                  <a:pt x="5" y="103"/>
                </a:moveTo>
                <a:cubicBezTo>
                  <a:pt x="4" y="103"/>
                  <a:pt x="3" y="103"/>
                  <a:pt x="2" y="101"/>
                </a:cubicBezTo>
                <a:cubicBezTo>
                  <a:pt x="0" y="99"/>
                  <a:pt x="1" y="96"/>
                  <a:pt x="3" y="95"/>
                </a:cubicBezTo>
                <a:cubicBezTo>
                  <a:pt x="7" y="93"/>
                  <a:pt x="7" y="93"/>
                  <a:pt x="7" y="93"/>
                </a:cubicBezTo>
                <a:cubicBezTo>
                  <a:pt x="9" y="92"/>
                  <a:pt x="12" y="92"/>
                  <a:pt x="13" y="94"/>
                </a:cubicBezTo>
                <a:cubicBezTo>
                  <a:pt x="14" y="96"/>
                  <a:pt x="14" y="99"/>
                  <a:pt x="11" y="100"/>
                </a:cubicBezTo>
                <a:cubicBezTo>
                  <a:pt x="8" y="103"/>
                  <a:pt x="8" y="103"/>
                  <a:pt x="8" y="103"/>
                </a:cubicBezTo>
                <a:cubicBezTo>
                  <a:pt x="7" y="103"/>
                  <a:pt x="6" y="103"/>
                  <a:pt x="5" y="103"/>
                </a:cubicBezTo>
                <a:close/>
                <a:moveTo>
                  <a:pt x="24" y="92"/>
                </a:moveTo>
                <a:cubicBezTo>
                  <a:pt x="23" y="92"/>
                  <a:pt x="21" y="91"/>
                  <a:pt x="20" y="90"/>
                </a:cubicBezTo>
                <a:cubicBezTo>
                  <a:pt x="19" y="88"/>
                  <a:pt x="20" y="85"/>
                  <a:pt x="22" y="84"/>
                </a:cubicBezTo>
                <a:cubicBezTo>
                  <a:pt x="26" y="81"/>
                  <a:pt x="26" y="81"/>
                  <a:pt x="26" y="81"/>
                </a:cubicBezTo>
                <a:cubicBezTo>
                  <a:pt x="28" y="80"/>
                  <a:pt x="31" y="81"/>
                  <a:pt x="32" y="83"/>
                </a:cubicBezTo>
                <a:cubicBezTo>
                  <a:pt x="33" y="85"/>
                  <a:pt x="32" y="88"/>
                  <a:pt x="30" y="89"/>
                </a:cubicBezTo>
                <a:cubicBezTo>
                  <a:pt x="26" y="91"/>
                  <a:pt x="26" y="91"/>
                  <a:pt x="26" y="91"/>
                </a:cubicBezTo>
                <a:cubicBezTo>
                  <a:pt x="26" y="92"/>
                  <a:pt x="25" y="92"/>
                  <a:pt x="24" y="92"/>
                </a:cubicBezTo>
                <a:close/>
                <a:moveTo>
                  <a:pt x="43" y="81"/>
                </a:moveTo>
                <a:cubicBezTo>
                  <a:pt x="42" y="81"/>
                  <a:pt x="40" y="80"/>
                  <a:pt x="39" y="79"/>
                </a:cubicBezTo>
                <a:cubicBezTo>
                  <a:pt x="38" y="76"/>
                  <a:pt x="39" y="74"/>
                  <a:pt x="41" y="73"/>
                </a:cubicBezTo>
                <a:cubicBezTo>
                  <a:pt x="45" y="70"/>
                  <a:pt x="45" y="70"/>
                  <a:pt x="45" y="70"/>
                </a:cubicBezTo>
                <a:cubicBezTo>
                  <a:pt x="47" y="69"/>
                  <a:pt x="50" y="70"/>
                  <a:pt x="51" y="72"/>
                </a:cubicBezTo>
                <a:cubicBezTo>
                  <a:pt x="52" y="74"/>
                  <a:pt x="51" y="77"/>
                  <a:pt x="49" y="78"/>
                </a:cubicBezTo>
                <a:cubicBezTo>
                  <a:pt x="45" y="80"/>
                  <a:pt x="45" y="80"/>
                  <a:pt x="45" y="80"/>
                </a:cubicBezTo>
                <a:cubicBezTo>
                  <a:pt x="45" y="81"/>
                  <a:pt x="44" y="81"/>
                  <a:pt x="43" y="81"/>
                </a:cubicBezTo>
                <a:close/>
                <a:moveTo>
                  <a:pt x="63" y="71"/>
                </a:moveTo>
                <a:cubicBezTo>
                  <a:pt x="61" y="71"/>
                  <a:pt x="60" y="70"/>
                  <a:pt x="59" y="68"/>
                </a:cubicBezTo>
                <a:cubicBezTo>
                  <a:pt x="58" y="66"/>
                  <a:pt x="59" y="63"/>
                  <a:pt x="61" y="62"/>
                </a:cubicBezTo>
                <a:cubicBezTo>
                  <a:pt x="65" y="60"/>
                  <a:pt x="65" y="60"/>
                  <a:pt x="65" y="60"/>
                </a:cubicBezTo>
                <a:cubicBezTo>
                  <a:pt x="67" y="59"/>
                  <a:pt x="70" y="60"/>
                  <a:pt x="71" y="62"/>
                </a:cubicBezTo>
                <a:cubicBezTo>
                  <a:pt x="72" y="64"/>
                  <a:pt x="71" y="67"/>
                  <a:pt x="69" y="68"/>
                </a:cubicBezTo>
                <a:cubicBezTo>
                  <a:pt x="65" y="70"/>
                  <a:pt x="65" y="70"/>
                  <a:pt x="65" y="70"/>
                </a:cubicBezTo>
                <a:cubicBezTo>
                  <a:pt x="64" y="70"/>
                  <a:pt x="63" y="71"/>
                  <a:pt x="63" y="71"/>
                </a:cubicBezTo>
                <a:close/>
                <a:moveTo>
                  <a:pt x="83" y="61"/>
                </a:moveTo>
                <a:cubicBezTo>
                  <a:pt x="81" y="61"/>
                  <a:pt x="79" y="60"/>
                  <a:pt x="79" y="58"/>
                </a:cubicBezTo>
                <a:cubicBezTo>
                  <a:pt x="77" y="56"/>
                  <a:pt x="78" y="53"/>
                  <a:pt x="81" y="52"/>
                </a:cubicBezTo>
                <a:cubicBezTo>
                  <a:pt x="85" y="50"/>
                  <a:pt x="85" y="50"/>
                  <a:pt x="85" y="50"/>
                </a:cubicBezTo>
                <a:cubicBezTo>
                  <a:pt x="87" y="49"/>
                  <a:pt x="89" y="50"/>
                  <a:pt x="91" y="53"/>
                </a:cubicBezTo>
                <a:cubicBezTo>
                  <a:pt x="92" y="55"/>
                  <a:pt x="91" y="57"/>
                  <a:pt x="88" y="58"/>
                </a:cubicBezTo>
                <a:cubicBezTo>
                  <a:pt x="84" y="60"/>
                  <a:pt x="84" y="60"/>
                  <a:pt x="84" y="60"/>
                </a:cubicBezTo>
                <a:cubicBezTo>
                  <a:pt x="84" y="61"/>
                  <a:pt x="83" y="61"/>
                  <a:pt x="83" y="61"/>
                </a:cubicBezTo>
                <a:close/>
                <a:moveTo>
                  <a:pt x="103" y="52"/>
                </a:moveTo>
                <a:cubicBezTo>
                  <a:pt x="101" y="52"/>
                  <a:pt x="99" y="51"/>
                  <a:pt x="99" y="49"/>
                </a:cubicBezTo>
                <a:cubicBezTo>
                  <a:pt x="98" y="47"/>
                  <a:pt x="99" y="44"/>
                  <a:pt x="101" y="43"/>
                </a:cubicBezTo>
                <a:cubicBezTo>
                  <a:pt x="105" y="41"/>
                  <a:pt x="105" y="41"/>
                  <a:pt x="105" y="41"/>
                </a:cubicBezTo>
                <a:cubicBezTo>
                  <a:pt x="107" y="40"/>
                  <a:pt x="110" y="41"/>
                  <a:pt x="111" y="44"/>
                </a:cubicBezTo>
                <a:cubicBezTo>
                  <a:pt x="112" y="46"/>
                  <a:pt x="111" y="49"/>
                  <a:pt x="108" y="50"/>
                </a:cubicBezTo>
                <a:cubicBezTo>
                  <a:pt x="104" y="51"/>
                  <a:pt x="104" y="51"/>
                  <a:pt x="104" y="51"/>
                </a:cubicBezTo>
                <a:cubicBezTo>
                  <a:pt x="104" y="52"/>
                  <a:pt x="103" y="52"/>
                  <a:pt x="103" y="52"/>
                </a:cubicBezTo>
                <a:close/>
                <a:moveTo>
                  <a:pt x="123" y="43"/>
                </a:moveTo>
                <a:cubicBezTo>
                  <a:pt x="121" y="43"/>
                  <a:pt x="119" y="42"/>
                  <a:pt x="119" y="40"/>
                </a:cubicBezTo>
                <a:cubicBezTo>
                  <a:pt x="118" y="38"/>
                  <a:pt x="119" y="35"/>
                  <a:pt x="121" y="35"/>
                </a:cubicBezTo>
                <a:cubicBezTo>
                  <a:pt x="125" y="33"/>
                  <a:pt x="125" y="33"/>
                  <a:pt x="125" y="33"/>
                </a:cubicBezTo>
                <a:cubicBezTo>
                  <a:pt x="128" y="32"/>
                  <a:pt x="130" y="33"/>
                  <a:pt x="131" y="35"/>
                </a:cubicBezTo>
                <a:cubicBezTo>
                  <a:pt x="132" y="38"/>
                  <a:pt x="131" y="40"/>
                  <a:pt x="129" y="41"/>
                </a:cubicBezTo>
                <a:cubicBezTo>
                  <a:pt x="125" y="43"/>
                  <a:pt x="125" y="43"/>
                  <a:pt x="125" y="43"/>
                </a:cubicBezTo>
                <a:cubicBezTo>
                  <a:pt x="124" y="43"/>
                  <a:pt x="123" y="43"/>
                  <a:pt x="123" y="43"/>
                </a:cubicBezTo>
                <a:close/>
                <a:moveTo>
                  <a:pt x="143" y="35"/>
                </a:moveTo>
                <a:cubicBezTo>
                  <a:pt x="142" y="35"/>
                  <a:pt x="140" y="34"/>
                  <a:pt x="139" y="32"/>
                </a:cubicBezTo>
                <a:cubicBezTo>
                  <a:pt x="138" y="30"/>
                  <a:pt x="140" y="27"/>
                  <a:pt x="142" y="27"/>
                </a:cubicBezTo>
                <a:cubicBezTo>
                  <a:pt x="146" y="25"/>
                  <a:pt x="146" y="25"/>
                  <a:pt x="146" y="25"/>
                </a:cubicBezTo>
                <a:cubicBezTo>
                  <a:pt x="148" y="24"/>
                  <a:pt x="151" y="26"/>
                  <a:pt x="152" y="28"/>
                </a:cubicBezTo>
                <a:cubicBezTo>
                  <a:pt x="153" y="30"/>
                  <a:pt x="151" y="33"/>
                  <a:pt x="149" y="33"/>
                </a:cubicBezTo>
                <a:cubicBezTo>
                  <a:pt x="145" y="35"/>
                  <a:pt x="145" y="35"/>
                  <a:pt x="145" y="35"/>
                </a:cubicBezTo>
                <a:cubicBezTo>
                  <a:pt x="144" y="35"/>
                  <a:pt x="144" y="35"/>
                  <a:pt x="143" y="35"/>
                </a:cubicBezTo>
                <a:close/>
                <a:moveTo>
                  <a:pt x="164" y="28"/>
                </a:moveTo>
                <a:cubicBezTo>
                  <a:pt x="162" y="28"/>
                  <a:pt x="161" y="27"/>
                  <a:pt x="160" y="25"/>
                </a:cubicBezTo>
                <a:cubicBezTo>
                  <a:pt x="159" y="23"/>
                  <a:pt x="161" y="20"/>
                  <a:pt x="163" y="19"/>
                </a:cubicBezTo>
                <a:cubicBezTo>
                  <a:pt x="167" y="18"/>
                  <a:pt x="167" y="18"/>
                  <a:pt x="167" y="18"/>
                </a:cubicBezTo>
                <a:cubicBezTo>
                  <a:pt x="169" y="17"/>
                  <a:pt x="172" y="18"/>
                  <a:pt x="173" y="21"/>
                </a:cubicBezTo>
                <a:cubicBezTo>
                  <a:pt x="173" y="23"/>
                  <a:pt x="172" y="26"/>
                  <a:pt x="170" y="26"/>
                </a:cubicBezTo>
                <a:cubicBezTo>
                  <a:pt x="166" y="28"/>
                  <a:pt x="166" y="28"/>
                  <a:pt x="166" y="28"/>
                </a:cubicBezTo>
                <a:cubicBezTo>
                  <a:pt x="165" y="28"/>
                  <a:pt x="165" y="28"/>
                  <a:pt x="164" y="28"/>
                </a:cubicBezTo>
                <a:close/>
                <a:moveTo>
                  <a:pt x="185" y="21"/>
                </a:moveTo>
                <a:cubicBezTo>
                  <a:pt x="183" y="21"/>
                  <a:pt x="182" y="20"/>
                  <a:pt x="181" y="18"/>
                </a:cubicBezTo>
                <a:cubicBezTo>
                  <a:pt x="180" y="16"/>
                  <a:pt x="182" y="13"/>
                  <a:pt x="184" y="13"/>
                </a:cubicBezTo>
                <a:cubicBezTo>
                  <a:pt x="188" y="11"/>
                  <a:pt x="188" y="11"/>
                  <a:pt x="188" y="11"/>
                </a:cubicBezTo>
                <a:cubicBezTo>
                  <a:pt x="191" y="11"/>
                  <a:pt x="193" y="12"/>
                  <a:pt x="194" y="14"/>
                </a:cubicBezTo>
                <a:cubicBezTo>
                  <a:pt x="194" y="17"/>
                  <a:pt x="193" y="19"/>
                  <a:pt x="191" y="20"/>
                </a:cubicBezTo>
                <a:cubicBezTo>
                  <a:pt x="187" y="21"/>
                  <a:pt x="187" y="21"/>
                  <a:pt x="187" y="21"/>
                </a:cubicBezTo>
                <a:cubicBezTo>
                  <a:pt x="186" y="21"/>
                  <a:pt x="186" y="21"/>
                  <a:pt x="185" y="21"/>
                </a:cubicBezTo>
                <a:close/>
                <a:moveTo>
                  <a:pt x="207" y="15"/>
                </a:moveTo>
                <a:cubicBezTo>
                  <a:pt x="205" y="15"/>
                  <a:pt x="203" y="14"/>
                  <a:pt x="202" y="12"/>
                </a:cubicBezTo>
                <a:cubicBezTo>
                  <a:pt x="202" y="10"/>
                  <a:pt x="203" y="7"/>
                  <a:pt x="205" y="7"/>
                </a:cubicBezTo>
                <a:cubicBezTo>
                  <a:pt x="210" y="6"/>
                  <a:pt x="210" y="6"/>
                  <a:pt x="210" y="6"/>
                </a:cubicBezTo>
                <a:cubicBezTo>
                  <a:pt x="212" y="5"/>
                  <a:pt x="214" y="6"/>
                  <a:pt x="215" y="9"/>
                </a:cubicBezTo>
                <a:cubicBezTo>
                  <a:pt x="216" y="11"/>
                  <a:pt x="214" y="14"/>
                  <a:pt x="212" y="14"/>
                </a:cubicBezTo>
                <a:cubicBezTo>
                  <a:pt x="208" y="15"/>
                  <a:pt x="208" y="15"/>
                  <a:pt x="208" y="15"/>
                </a:cubicBezTo>
                <a:cubicBezTo>
                  <a:pt x="207" y="15"/>
                  <a:pt x="207" y="15"/>
                  <a:pt x="207" y="15"/>
                </a:cubicBezTo>
                <a:close/>
                <a:moveTo>
                  <a:pt x="228" y="10"/>
                </a:moveTo>
                <a:cubicBezTo>
                  <a:pt x="226" y="10"/>
                  <a:pt x="224" y="9"/>
                  <a:pt x="224" y="7"/>
                </a:cubicBezTo>
                <a:cubicBezTo>
                  <a:pt x="223" y="4"/>
                  <a:pt x="225" y="2"/>
                  <a:pt x="227" y="1"/>
                </a:cubicBezTo>
                <a:cubicBezTo>
                  <a:pt x="231" y="0"/>
                  <a:pt x="231" y="0"/>
                  <a:pt x="231" y="0"/>
                </a:cubicBezTo>
                <a:cubicBezTo>
                  <a:pt x="234" y="0"/>
                  <a:pt x="236" y="1"/>
                  <a:pt x="237" y="4"/>
                </a:cubicBezTo>
                <a:cubicBezTo>
                  <a:pt x="237" y="6"/>
                  <a:pt x="236" y="9"/>
                  <a:pt x="233" y="9"/>
                </a:cubicBezTo>
                <a:cubicBezTo>
                  <a:pt x="229" y="10"/>
                  <a:pt x="229" y="10"/>
                  <a:pt x="229" y="10"/>
                </a:cubicBezTo>
                <a:lnTo>
                  <a:pt x="228" y="1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Freeform: Shape 10">
            <a:extLst>
              <a:ext uri="{FF2B5EF4-FFF2-40B4-BE49-F238E27FC236}">
                <a16:creationId xmlns:a16="http://schemas.microsoft.com/office/drawing/2014/main" id="{B3801DD7-BDC2-423F-8DBA-97A24900A6DE}"/>
              </a:ext>
            </a:extLst>
          </p:cNvPr>
          <p:cNvSpPr>
            <a:spLocks/>
          </p:cNvSpPr>
          <p:nvPr/>
        </p:nvSpPr>
        <p:spPr bwMode="auto">
          <a:xfrm>
            <a:off x="4849296" y="2453562"/>
            <a:ext cx="36295" cy="33703"/>
          </a:xfrm>
          <a:custGeom>
            <a:avLst/>
            <a:gdLst>
              <a:gd name="T0" fmla="*/ 5 w 12"/>
              <a:gd name="T1" fmla="*/ 11 h 11"/>
              <a:gd name="T2" fmla="*/ 1 w 12"/>
              <a:gd name="T3" fmla="*/ 9 h 11"/>
              <a:gd name="T4" fmla="*/ 2 w 12"/>
              <a:gd name="T5" fmla="*/ 3 h 11"/>
              <a:gd name="T6" fmla="*/ 4 w 12"/>
              <a:gd name="T7" fmla="*/ 2 h 11"/>
              <a:gd name="T8" fmla="*/ 10 w 12"/>
              <a:gd name="T9" fmla="*/ 3 h 11"/>
              <a:gd name="T10" fmla="*/ 9 w 12"/>
              <a:gd name="T11" fmla="*/ 9 h 11"/>
              <a:gd name="T12" fmla="*/ 7 w 12"/>
              <a:gd name="T13" fmla="*/ 10 h 11"/>
              <a:gd name="T14" fmla="*/ 5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5" y="11"/>
                </a:moveTo>
                <a:cubicBezTo>
                  <a:pt x="3" y="11"/>
                  <a:pt x="2" y="11"/>
                  <a:pt x="1" y="9"/>
                </a:cubicBezTo>
                <a:cubicBezTo>
                  <a:pt x="0" y="7"/>
                  <a:pt x="0" y="4"/>
                  <a:pt x="2" y="3"/>
                </a:cubicBezTo>
                <a:cubicBezTo>
                  <a:pt x="4" y="2"/>
                  <a:pt x="4" y="2"/>
                  <a:pt x="4" y="2"/>
                </a:cubicBezTo>
                <a:cubicBezTo>
                  <a:pt x="6" y="0"/>
                  <a:pt x="9" y="1"/>
                  <a:pt x="10" y="3"/>
                </a:cubicBezTo>
                <a:cubicBezTo>
                  <a:pt x="12" y="5"/>
                  <a:pt x="11" y="8"/>
                  <a:pt x="9" y="9"/>
                </a:cubicBezTo>
                <a:cubicBezTo>
                  <a:pt x="7" y="10"/>
                  <a:pt x="7" y="10"/>
                  <a:pt x="7" y="10"/>
                </a:cubicBezTo>
                <a:cubicBezTo>
                  <a:pt x="7" y="11"/>
                  <a:pt x="6" y="11"/>
                  <a:pt x="5" y="1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 name="Freeform: Shape 11">
            <a:extLst>
              <a:ext uri="{FF2B5EF4-FFF2-40B4-BE49-F238E27FC236}">
                <a16:creationId xmlns:a16="http://schemas.microsoft.com/office/drawing/2014/main" id="{20F8976B-E480-49E8-9A37-BBAC9805DA79}"/>
              </a:ext>
            </a:extLst>
          </p:cNvPr>
          <p:cNvSpPr>
            <a:spLocks/>
          </p:cNvSpPr>
          <p:nvPr/>
        </p:nvSpPr>
        <p:spPr bwMode="auto">
          <a:xfrm>
            <a:off x="7305692" y="2453562"/>
            <a:ext cx="37592" cy="33703"/>
          </a:xfrm>
          <a:custGeom>
            <a:avLst/>
            <a:gdLst>
              <a:gd name="T0" fmla="*/ 7 w 12"/>
              <a:gd name="T1" fmla="*/ 11 h 11"/>
              <a:gd name="T2" fmla="*/ 4 w 12"/>
              <a:gd name="T3" fmla="*/ 10 h 11"/>
              <a:gd name="T4" fmla="*/ 2 w 12"/>
              <a:gd name="T5" fmla="*/ 9 h 11"/>
              <a:gd name="T6" fmla="*/ 1 w 12"/>
              <a:gd name="T7" fmla="*/ 2 h 11"/>
              <a:gd name="T8" fmla="*/ 7 w 12"/>
              <a:gd name="T9" fmla="*/ 1 h 11"/>
              <a:gd name="T10" fmla="*/ 9 w 12"/>
              <a:gd name="T11" fmla="*/ 2 h 11"/>
              <a:gd name="T12" fmla="*/ 10 w 12"/>
              <a:gd name="T13" fmla="*/ 9 h 11"/>
              <a:gd name="T14" fmla="*/ 7 w 1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7" y="11"/>
                </a:moveTo>
                <a:cubicBezTo>
                  <a:pt x="6" y="11"/>
                  <a:pt x="5" y="10"/>
                  <a:pt x="4" y="10"/>
                </a:cubicBezTo>
                <a:cubicBezTo>
                  <a:pt x="2" y="9"/>
                  <a:pt x="2" y="9"/>
                  <a:pt x="2" y="9"/>
                </a:cubicBezTo>
                <a:cubicBezTo>
                  <a:pt x="0" y="7"/>
                  <a:pt x="0" y="4"/>
                  <a:pt x="1" y="2"/>
                </a:cubicBezTo>
                <a:cubicBezTo>
                  <a:pt x="2" y="0"/>
                  <a:pt x="5" y="0"/>
                  <a:pt x="7" y="1"/>
                </a:cubicBezTo>
                <a:cubicBezTo>
                  <a:pt x="9" y="2"/>
                  <a:pt x="9" y="2"/>
                  <a:pt x="9" y="2"/>
                </a:cubicBezTo>
                <a:cubicBezTo>
                  <a:pt x="11" y="4"/>
                  <a:pt x="12" y="7"/>
                  <a:pt x="10" y="9"/>
                </a:cubicBezTo>
                <a:cubicBezTo>
                  <a:pt x="9" y="10"/>
                  <a:pt x="8" y="11"/>
                  <a:pt x="7" y="1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 name="Freeform: Shape 12">
            <a:extLst>
              <a:ext uri="{FF2B5EF4-FFF2-40B4-BE49-F238E27FC236}">
                <a16:creationId xmlns:a16="http://schemas.microsoft.com/office/drawing/2014/main" id="{D94628DF-903C-4341-8267-D44AB0ADFF63}"/>
              </a:ext>
            </a:extLst>
          </p:cNvPr>
          <p:cNvSpPr>
            <a:spLocks/>
          </p:cNvSpPr>
          <p:nvPr/>
        </p:nvSpPr>
        <p:spPr bwMode="auto">
          <a:xfrm>
            <a:off x="6551274" y="2134684"/>
            <a:ext cx="738863" cy="318878"/>
          </a:xfrm>
          <a:custGeom>
            <a:avLst/>
            <a:gdLst>
              <a:gd name="T0" fmla="*/ 233 w 241"/>
              <a:gd name="T1" fmla="*/ 103 h 104"/>
              <a:gd name="T2" fmla="*/ 228 w 241"/>
              <a:gd name="T3" fmla="*/ 94 h 104"/>
              <a:gd name="T4" fmla="*/ 238 w 241"/>
              <a:gd name="T5" fmla="*/ 95 h 104"/>
              <a:gd name="T6" fmla="*/ 236 w 241"/>
              <a:gd name="T7" fmla="*/ 104 h 104"/>
              <a:gd name="T8" fmla="*/ 214 w 241"/>
              <a:gd name="T9" fmla="*/ 91 h 104"/>
              <a:gd name="T10" fmla="*/ 209 w 241"/>
              <a:gd name="T11" fmla="*/ 83 h 104"/>
              <a:gd name="T12" fmla="*/ 219 w 241"/>
              <a:gd name="T13" fmla="*/ 84 h 104"/>
              <a:gd name="T14" fmla="*/ 217 w 241"/>
              <a:gd name="T15" fmla="*/ 92 h 104"/>
              <a:gd name="T16" fmla="*/ 195 w 241"/>
              <a:gd name="T17" fmla="*/ 80 h 104"/>
              <a:gd name="T18" fmla="*/ 189 w 241"/>
              <a:gd name="T19" fmla="*/ 72 h 104"/>
              <a:gd name="T20" fmla="*/ 199 w 241"/>
              <a:gd name="T21" fmla="*/ 73 h 104"/>
              <a:gd name="T22" fmla="*/ 197 w 241"/>
              <a:gd name="T23" fmla="*/ 81 h 104"/>
              <a:gd name="T24" fmla="*/ 175 w 241"/>
              <a:gd name="T25" fmla="*/ 70 h 104"/>
              <a:gd name="T26" fmla="*/ 170 w 241"/>
              <a:gd name="T27" fmla="*/ 62 h 104"/>
              <a:gd name="T28" fmla="*/ 179 w 241"/>
              <a:gd name="T29" fmla="*/ 62 h 104"/>
              <a:gd name="T30" fmla="*/ 177 w 241"/>
              <a:gd name="T31" fmla="*/ 70 h 104"/>
              <a:gd name="T32" fmla="*/ 156 w 241"/>
              <a:gd name="T33" fmla="*/ 60 h 104"/>
              <a:gd name="T34" fmla="*/ 149 w 241"/>
              <a:gd name="T35" fmla="*/ 52 h 104"/>
              <a:gd name="T36" fmla="*/ 159 w 241"/>
              <a:gd name="T37" fmla="*/ 52 h 104"/>
              <a:gd name="T38" fmla="*/ 157 w 241"/>
              <a:gd name="T39" fmla="*/ 61 h 104"/>
              <a:gd name="T40" fmla="*/ 135 w 241"/>
              <a:gd name="T41" fmla="*/ 51 h 104"/>
              <a:gd name="T42" fmla="*/ 129 w 241"/>
              <a:gd name="T43" fmla="*/ 43 h 104"/>
              <a:gd name="T44" fmla="*/ 139 w 241"/>
              <a:gd name="T45" fmla="*/ 43 h 104"/>
              <a:gd name="T46" fmla="*/ 137 w 241"/>
              <a:gd name="T47" fmla="*/ 51 h 104"/>
              <a:gd name="T48" fmla="*/ 115 w 241"/>
              <a:gd name="T49" fmla="*/ 43 h 104"/>
              <a:gd name="T50" fmla="*/ 108 w 241"/>
              <a:gd name="T51" fmla="*/ 35 h 104"/>
              <a:gd name="T52" fmla="*/ 118 w 241"/>
              <a:gd name="T53" fmla="*/ 34 h 104"/>
              <a:gd name="T54" fmla="*/ 116 w 241"/>
              <a:gd name="T55" fmla="*/ 43 h 104"/>
              <a:gd name="T56" fmla="*/ 94 w 241"/>
              <a:gd name="T57" fmla="*/ 35 h 104"/>
              <a:gd name="T58" fmla="*/ 87 w 241"/>
              <a:gd name="T59" fmla="*/ 28 h 104"/>
              <a:gd name="T60" fmla="*/ 97 w 241"/>
              <a:gd name="T61" fmla="*/ 26 h 104"/>
              <a:gd name="T62" fmla="*/ 95 w 241"/>
              <a:gd name="T63" fmla="*/ 35 h 104"/>
              <a:gd name="T64" fmla="*/ 73 w 241"/>
              <a:gd name="T65" fmla="*/ 27 h 104"/>
              <a:gd name="T66" fmla="*/ 66 w 241"/>
              <a:gd name="T67" fmla="*/ 21 h 104"/>
              <a:gd name="T68" fmla="*/ 76 w 241"/>
              <a:gd name="T69" fmla="*/ 19 h 104"/>
              <a:gd name="T70" fmla="*/ 74 w 241"/>
              <a:gd name="T71" fmla="*/ 28 h 104"/>
              <a:gd name="T72" fmla="*/ 52 w 241"/>
              <a:gd name="T73" fmla="*/ 21 h 104"/>
              <a:gd name="T74" fmla="*/ 44 w 241"/>
              <a:gd name="T75" fmla="*/ 14 h 104"/>
              <a:gd name="T76" fmla="*/ 54 w 241"/>
              <a:gd name="T77" fmla="*/ 12 h 104"/>
              <a:gd name="T78" fmla="*/ 53 w 241"/>
              <a:gd name="T79" fmla="*/ 21 h 104"/>
              <a:gd name="T80" fmla="*/ 30 w 241"/>
              <a:gd name="T81" fmla="*/ 15 h 104"/>
              <a:gd name="T82" fmla="*/ 23 w 241"/>
              <a:gd name="T83" fmla="*/ 9 h 104"/>
              <a:gd name="T84" fmla="*/ 32 w 241"/>
              <a:gd name="T85" fmla="*/ 7 h 104"/>
              <a:gd name="T86" fmla="*/ 31 w 241"/>
              <a:gd name="T87" fmla="*/ 15 h 104"/>
              <a:gd name="T88" fmla="*/ 9 w 241"/>
              <a:gd name="T89" fmla="*/ 10 h 104"/>
              <a:gd name="T90" fmla="*/ 1 w 241"/>
              <a:gd name="T91" fmla="*/ 4 h 104"/>
              <a:gd name="T92" fmla="*/ 11 w 241"/>
              <a:gd name="T93" fmla="*/ 1 h 104"/>
              <a:gd name="T94" fmla="*/ 10 w 241"/>
              <a:gd name="T95" fmla="*/ 1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1" h="104">
                <a:moveTo>
                  <a:pt x="236" y="104"/>
                </a:moveTo>
                <a:cubicBezTo>
                  <a:pt x="235" y="104"/>
                  <a:pt x="234" y="103"/>
                  <a:pt x="233" y="103"/>
                </a:cubicBezTo>
                <a:cubicBezTo>
                  <a:pt x="230" y="101"/>
                  <a:pt x="230" y="101"/>
                  <a:pt x="230" y="101"/>
                </a:cubicBezTo>
                <a:cubicBezTo>
                  <a:pt x="228" y="99"/>
                  <a:pt x="227" y="96"/>
                  <a:pt x="228" y="94"/>
                </a:cubicBezTo>
                <a:cubicBezTo>
                  <a:pt x="230" y="92"/>
                  <a:pt x="232" y="92"/>
                  <a:pt x="234" y="93"/>
                </a:cubicBezTo>
                <a:cubicBezTo>
                  <a:pt x="238" y="95"/>
                  <a:pt x="238" y="95"/>
                  <a:pt x="238" y="95"/>
                </a:cubicBezTo>
                <a:cubicBezTo>
                  <a:pt x="240" y="97"/>
                  <a:pt x="241" y="99"/>
                  <a:pt x="240" y="101"/>
                </a:cubicBezTo>
                <a:cubicBezTo>
                  <a:pt x="239" y="103"/>
                  <a:pt x="237" y="104"/>
                  <a:pt x="236" y="104"/>
                </a:cubicBezTo>
                <a:close/>
                <a:moveTo>
                  <a:pt x="217" y="92"/>
                </a:moveTo>
                <a:cubicBezTo>
                  <a:pt x="216" y="92"/>
                  <a:pt x="215" y="92"/>
                  <a:pt x="214" y="91"/>
                </a:cubicBezTo>
                <a:cubicBezTo>
                  <a:pt x="211" y="89"/>
                  <a:pt x="211" y="89"/>
                  <a:pt x="211" y="89"/>
                </a:cubicBezTo>
                <a:cubicBezTo>
                  <a:pt x="209" y="88"/>
                  <a:pt x="208" y="85"/>
                  <a:pt x="209" y="83"/>
                </a:cubicBezTo>
                <a:cubicBezTo>
                  <a:pt x="210" y="81"/>
                  <a:pt x="213" y="80"/>
                  <a:pt x="215" y="81"/>
                </a:cubicBezTo>
                <a:cubicBezTo>
                  <a:pt x="219" y="84"/>
                  <a:pt x="219" y="84"/>
                  <a:pt x="219" y="84"/>
                </a:cubicBezTo>
                <a:cubicBezTo>
                  <a:pt x="221" y="85"/>
                  <a:pt x="222" y="88"/>
                  <a:pt x="221" y="90"/>
                </a:cubicBezTo>
                <a:cubicBezTo>
                  <a:pt x="220" y="91"/>
                  <a:pt x="218" y="92"/>
                  <a:pt x="217" y="92"/>
                </a:cubicBezTo>
                <a:close/>
                <a:moveTo>
                  <a:pt x="197" y="81"/>
                </a:moveTo>
                <a:cubicBezTo>
                  <a:pt x="197" y="81"/>
                  <a:pt x="196" y="81"/>
                  <a:pt x="195" y="80"/>
                </a:cubicBezTo>
                <a:cubicBezTo>
                  <a:pt x="191" y="78"/>
                  <a:pt x="191" y="78"/>
                  <a:pt x="191" y="78"/>
                </a:cubicBezTo>
                <a:cubicBezTo>
                  <a:pt x="189" y="77"/>
                  <a:pt x="188" y="74"/>
                  <a:pt x="189" y="72"/>
                </a:cubicBezTo>
                <a:cubicBezTo>
                  <a:pt x="191" y="70"/>
                  <a:pt x="193" y="69"/>
                  <a:pt x="195" y="70"/>
                </a:cubicBezTo>
                <a:cubicBezTo>
                  <a:pt x="199" y="73"/>
                  <a:pt x="199" y="73"/>
                  <a:pt x="199" y="73"/>
                </a:cubicBezTo>
                <a:cubicBezTo>
                  <a:pt x="202" y="74"/>
                  <a:pt x="202" y="76"/>
                  <a:pt x="201" y="79"/>
                </a:cubicBezTo>
                <a:cubicBezTo>
                  <a:pt x="200" y="80"/>
                  <a:pt x="199" y="81"/>
                  <a:pt x="197" y="81"/>
                </a:cubicBezTo>
                <a:close/>
                <a:moveTo>
                  <a:pt x="177" y="70"/>
                </a:moveTo>
                <a:cubicBezTo>
                  <a:pt x="177" y="70"/>
                  <a:pt x="176" y="70"/>
                  <a:pt x="175" y="70"/>
                </a:cubicBezTo>
                <a:cubicBezTo>
                  <a:pt x="172" y="68"/>
                  <a:pt x="172" y="68"/>
                  <a:pt x="172" y="68"/>
                </a:cubicBezTo>
                <a:cubicBezTo>
                  <a:pt x="169" y="67"/>
                  <a:pt x="168" y="64"/>
                  <a:pt x="170" y="62"/>
                </a:cubicBezTo>
                <a:cubicBezTo>
                  <a:pt x="171" y="60"/>
                  <a:pt x="173" y="59"/>
                  <a:pt x="175" y="60"/>
                </a:cubicBezTo>
                <a:cubicBezTo>
                  <a:pt x="179" y="62"/>
                  <a:pt x="179" y="62"/>
                  <a:pt x="179" y="62"/>
                </a:cubicBezTo>
                <a:cubicBezTo>
                  <a:pt x="182" y="63"/>
                  <a:pt x="183" y="66"/>
                  <a:pt x="181" y="68"/>
                </a:cubicBezTo>
                <a:cubicBezTo>
                  <a:pt x="181" y="70"/>
                  <a:pt x="179" y="70"/>
                  <a:pt x="177" y="70"/>
                </a:cubicBezTo>
                <a:close/>
                <a:moveTo>
                  <a:pt x="157" y="61"/>
                </a:moveTo>
                <a:cubicBezTo>
                  <a:pt x="157" y="61"/>
                  <a:pt x="156" y="60"/>
                  <a:pt x="156" y="60"/>
                </a:cubicBezTo>
                <a:cubicBezTo>
                  <a:pt x="151" y="58"/>
                  <a:pt x="151" y="58"/>
                  <a:pt x="151" y="58"/>
                </a:cubicBezTo>
                <a:cubicBezTo>
                  <a:pt x="149" y="57"/>
                  <a:pt x="148" y="55"/>
                  <a:pt x="149" y="52"/>
                </a:cubicBezTo>
                <a:cubicBezTo>
                  <a:pt x="150" y="50"/>
                  <a:pt x="153" y="49"/>
                  <a:pt x="155" y="50"/>
                </a:cubicBezTo>
                <a:cubicBezTo>
                  <a:pt x="159" y="52"/>
                  <a:pt x="159" y="52"/>
                  <a:pt x="159" y="52"/>
                </a:cubicBezTo>
                <a:cubicBezTo>
                  <a:pt x="161" y="53"/>
                  <a:pt x="162" y="56"/>
                  <a:pt x="161" y="58"/>
                </a:cubicBezTo>
                <a:cubicBezTo>
                  <a:pt x="161" y="60"/>
                  <a:pt x="159" y="61"/>
                  <a:pt x="157" y="61"/>
                </a:cubicBezTo>
                <a:close/>
                <a:moveTo>
                  <a:pt x="137" y="51"/>
                </a:moveTo>
                <a:cubicBezTo>
                  <a:pt x="136" y="51"/>
                  <a:pt x="136" y="51"/>
                  <a:pt x="135" y="51"/>
                </a:cubicBezTo>
                <a:cubicBezTo>
                  <a:pt x="131" y="49"/>
                  <a:pt x="131" y="49"/>
                  <a:pt x="131" y="49"/>
                </a:cubicBezTo>
                <a:cubicBezTo>
                  <a:pt x="129" y="48"/>
                  <a:pt x="128" y="46"/>
                  <a:pt x="129" y="43"/>
                </a:cubicBezTo>
                <a:cubicBezTo>
                  <a:pt x="130" y="41"/>
                  <a:pt x="132" y="40"/>
                  <a:pt x="135" y="41"/>
                </a:cubicBezTo>
                <a:cubicBezTo>
                  <a:pt x="139" y="43"/>
                  <a:pt x="139" y="43"/>
                  <a:pt x="139" y="43"/>
                </a:cubicBezTo>
                <a:cubicBezTo>
                  <a:pt x="141" y="44"/>
                  <a:pt x="142" y="46"/>
                  <a:pt x="141" y="49"/>
                </a:cubicBezTo>
                <a:cubicBezTo>
                  <a:pt x="140" y="50"/>
                  <a:pt x="139" y="51"/>
                  <a:pt x="137" y="51"/>
                </a:cubicBezTo>
                <a:close/>
                <a:moveTo>
                  <a:pt x="116" y="43"/>
                </a:moveTo>
                <a:cubicBezTo>
                  <a:pt x="116" y="43"/>
                  <a:pt x="115" y="43"/>
                  <a:pt x="115" y="43"/>
                </a:cubicBezTo>
                <a:cubicBezTo>
                  <a:pt x="111" y="41"/>
                  <a:pt x="111" y="41"/>
                  <a:pt x="111" y="41"/>
                </a:cubicBezTo>
                <a:cubicBezTo>
                  <a:pt x="108" y="40"/>
                  <a:pt x="107" y="37"/>
                  <a:pt x="108" y="35"/>
                </a:cubicBezTo>
                <a:cubicBezTo>
                  <a:pt x="109" y="33"/>
                  <a:pt x="112" y="32"/>
                  <a:pt x="114" y="33"/>
                </a:cubicBezTo>
                <a:cubicBezTo>
                  <a:pt x="118" y="34"/>
                  <a:pt x="118" y="34"/>
                  <a:pt x="118" y="34"/>
                </a:cubicBezTo>
                <a:cubicBezTo>
                  <a:pt x="120" y="35"/>
                  <a:pt x="121" y="38"/>
                  <a:pt x="120" y="40"/>
                </a:cubicBezTo>
                <a:cubicBezTo>
                  <a:pt x="120" y="42"/>
                  <a:pt x="118" y="43"/>
                  <a:pt x="116" y="43"/>
                </a:cubicBezTo>
                <a:close/>
                <a:moveTo>
                  <a:pt x="95" y="35"/>
                </a:moveTo>
                <a:cubicBezTo>
                  <a:pt x="95" y="35"/>
                  <a:pt x="94" y="35"/>
                  <a:pt x="94" y="35"/>
                </a:cubicBezTo>
                <a:cubicBezTo>
                  <a:pt x="90" y="33"/>
                  <a:pt x="90" y="33"/>
                  <a:pt x="90" y="33"/>
                </a:cubicBezTo>
                <a:cubicBezTo>
                  <a:pt x="87" y="32"/>
                  <a:pt x="86" y="30"/>
                  <a:pt x="87" y="28"/>
                </a:cubicBezTo>
                <a:cubicBezTo>
                  <a:pt x="88" y="25"/>
                  <a:pt x="90" y="24"/>
                  <a:pt x="93" y="25"/>
                </a:cubicBezTo>
                <a:cubicBezTo>
                  <a:pt x="97" y="26"/>
                  <a:pt x="97" y="26"/>
                  <a:pt x="97" y="26"/>
                </a:cubicBezTo>
                <a:cubicBezTo>
                  <a:pt x="99" y="27"/>
                  <a:pt x="100" y="30"/>
                  <a:pt x="100" y="32"/>
                </a:cubicBezTo>
                <a:cubicBezTo>
                  <a:pt x="99" y="34"/>
                  <a:pt x="97" y="35"/>
                  <a:pt x="95" y="35"/>
                </a:cubicBezTo>
                <a:close/>
                <a:moveTo>
                  <a:pt x="74" y="28"/>
                </a:moveTo>
                <a:cubicBezTo>
                  <a:pt x="74" y="28"/>
                  <a:pt x="73" y="28"/>
                  <a:pt x="73" y="27"/>
                </a:cubicBezTo>
                <a:cubicBezTo>
                  <a:pt x="69" y="26"/>
                  <a:pt x="69" y="26"/>
                  <a:pt x="69" y="26"/>
                </a:cubicBezTo>
                <a:cubicBezTo>
                  <a:pt x="66" y="25"/>
                  <a:pt x="65" y="23"/>
                  <a:pt x="66" y="21"/>
                </a:cubicBezTo>
                <a:cubicBezTo>
                  <a:pt x="67" y="18"/>
                  <a:pt x="69" y="17"/>
                  <a:pt x="71" y="18"/>
                </a:cubicBezTo>
                <a:cubicBezTo>
                  <a:pt x="76" y="19"/>
                  <a:pt x="76" y="19"/>
                  <a:pt x="76" y="19"/>
                </a:cubicBezTo>
                <a:cubicBezTo>
                  <a:pt x="78" y="20"/>
                  <a:pt x="79" y="22"/>
                  <a:pt x="78" y="25"/>
                </a:cubicBezTo>
                <a:cubicBezTo>
                  <a:pt x="78" y="27"/>
                  <a:pt x="76" y="28"/>
                  <a:pt x="74" y="28"/>
                </a:cubicBezTo>
                <a:close/>
                <a:moveTo>
                  <a:pt x="53" y="21"/>
                </a:moveTo>
                <a:cubicBezTo>
                  <a:pt x="52" y="21"/>
                  <a:pt x="52" y="21"/>
                  <a:pt x="52" y="21"/>
                </a:cubicBezTo>
                <a:cubicBezTo>
                  <a:pt x="47" y="20"/>
                  <a:pt x="47" y="20"/>
                  <a:pt x="47" y="20"/>
                </a:cubicBezTo>
                <a:cubicBezTo>
                  <a:pt x="45" y="19"/>
                  <a:pt x="44" y="17"/>
                  <a:pt x="44" y="14"/>
                </a:cubicBezTo>
                <a:cubicBezTo>
                  <a:pt x="45" y="12"/>
                  <a:pt x="47" y="11"/>
                  <a:pt x="50" y="11"/>
                </a:cubicBezTo>
                <a:cubicBezTo>
                  <a:pt x="54" y="12"/>
                  <a:pt x="54" y="12"/>
                  <a:pt x="54" y="12"/>
                </a:cubicBezTo>
                <a:cubicBezTo>
                  <a:pt x="56" y="13"/>
                  <a:pt x="58" y="16"/>
                  <a:pt x="57" y="18"/>
                </a:cubicBezTo>
                <a:cubicBezTo>
                  <a:pt x="57" y="20"/>
                  <a:pt x="55" y="21"/>
                  <a:pt x="53" y="21"/>
                </a:cubicBezTo>
                <a:close/>
                <a:moveTo>
                  <a:pt x="31" y="15"/>
                </a:moveTo>
                <a:cubicBezTo>
                  <a:pt x="31" y="15"/>
                  <a:pt x="31" y="15"/>
                  <a:pt x="30" y="15"/>
                </a:cubicBezTo>
                <a:cubicBezTo>
                  <a:pt x="26" y="14"/>
                  <a:pt x="26" y="14"/>
                  <a:pt x="26" y="14"/>
                </a:cubicBezTo>
                <a:cubicBezTo>
                  <a:pt x="24" y="13"/>
                  <a:pt x="22" y="11"/>
                  <a:pt x="23" y="9"/>
                </a:cubicBezTo>
                <a:cubicBezTo>
                  <a:pt x="23" y="6"/>
                  <a:pt x="26" y="5"/>
                  <a:pt x="28" y="5"/>
                </a:cubicBezTo>
                <a:cubicBezTo>
                  <a:pt x="32" y="7"/>
                  <a:pt x="32" y="7"/>
                  <a:pt x="32" y="7"/>
                </a:cubicBezTo>
                <a:cubicBezTo>
                  <a:pt x="35" y="7"/>
                  <a:pt x="36" y="10"/>
                  <a:pt x="36" y="12"/>
                </a:cubicBezTo>
                <a:cubicBezTo>
                  <a:pt x="35" y="14"/>
                  <a:pt x="33" y="15"/>
                  <a:pt x="31" y="15"/>
                </a:cubicBezTo>
                <a:close/>
                <a:moveTo>
                  <a:pt x="10" y="10"/>
                </a:moveTo>
                <a:cubicBezTo>
                  <a:pt x="9" y="10"/>
                  <a:pt x="9" y="10"/>
                  <a:pt x="9" y="10"/>
                </a:cubicBezTo>
                <a:cubicBezTo>
                  <a:pt x="4" y="9"/>
                  <a:pt x="4" y="9"/>
                  <a:pt x="4" y="9"/>
                </a:cubicBezTo>
                <a:cubicBezTo>
                  <a:pt x="2" y="8"/>
                  <a:pt x="0" y="6"/>
                  <a:pt x="1" y="4"/>
                </a:cubicBezTo>
                <a:cubicBezTo>
                  <a:pt x="1" y="1"/>
                  <a:pt x="4" y="0"/>
                  <a:pt x="6" y="0"/>
                </a:cubicBezTo>
                <a:cubicBezTo>
                  <a:pt x="11" y="1"/>
                  <a:pt x="11" y="1"/>
                  <a:pt x="11" y="1"/>
                </a:cubicBezTo>
                <a:cubicBezTo>
                  <a:pt x="13" y="2"/>
                  <a:pt x="14" y="4"/>
                  <a:pt x="14" y="7"/>
                </a:cubicBezTo>
                <a:cubicBezTo>
                  <a:pt x="13" y="9"/>
                  <a:pt x="12" y="10"/>
                  <a:pt x="10" y="1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 name="Freeform: Shape 13">
            <a:extLst>
              <a:ext uri="{FF2B5EF4-FFF2-40B4-BE49-F238E27FC236}">
                <a16:creationId xmlns:a16="http://schemas.microsoft.com/office/drawing/2014/main" id="{68092743-369B-48E9-88AB-34C2314569EF}"/>
              </a:ext>
            </a:extLst>
          </p:cNvPr>
          <p:cNvSpPr>
            <a:spLocks/>
          </p:cNvSpPr>
          <p:nvPr/>
        </p:nvSpPr>
        <p:spPr bwMode="auto">
          <a:xfrm>
            <a:off x="6492942" y="2121722"/>
            <a:ext cx="33703" cy="28518"/>
          </a:xfrm>
          <a:custGeom>
            <a:avLst/>
            <a:gdLst>
              <a:gd name="T0" fmla="*/ 7 w 11"/>
              <a:gd name="T1" fmla="*/ 9 h 9"/>
              <a:gd name="T2" fmla="*/ 6 w 11"/>
              <a:gd name="T3" fmla="*/ 9 h 9"/>
              <a:gd name="T4" fmla="*/ 4 w 11"/>
              <a:gd name="T5" fmla="*/ 9 h 9"/>
              <a:gd name="T6" fmla="*/ 0 w 11"/>
              <a:gd name="T7" fmla="*/ 4 h 9"/>
              <a:gd name="T8" fmla="*/ 5 w 11"/>
              <a:gd name="T9" fmla="*/ 0 h 9"/>
              <a:gd name="T10" fmla="*/ 7 w 11"/>
              <a:gd name="T11" fmla="*/ 1 h 9"/>
              <a:gd name="T12" fmla="*/ 11 w 11"/>
              <a:gd name="T13" fmla="*/ 6 h 9"/>
              <a:gd name="T14" fmla="*/ 7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7" y="9"/>
                </a:moveTo>
                <a:cubicBezTo>
                  <a:pt x="6" y="9"/>
                  <a:pt x="6" y="9"/>
                  <a:pt x="6" y="9"/>
                </a:cubicBezTo>
                <a:cubicBezTo>
                  <a:pt x="4" y="9"/>
                  <a:pt x="4" y="9"/>
                  <a:pt x="4" y="9"/>
                </a:cubicBezTo>
                <a:cubicBezTo>
                  <a:pt x="1" y="9"/>
                  <a:pt x="0" y="6"/>
                  <a:pt x="0" y="4"/>
                </a:cubicBezTo>
                <a:cubicBezTo>
                  <a:pt x="1" y="1"/>
                  <a:pt x="3" y="0"/>
                  <a:pt x="5" y="0"/>
                </a:cubicBezTo>
                <a:cubicBezTo>
                  <a:pt x="7" y="1"/>
                  <a:pt x="7" y="1"/>
                  <a:pt x="7" y="1"/>
                </a:cubicBezTo>
                <a:cubicBezTo>
                  <a:pt x="10" y="1"/>
                  <a:pt x="11" y="3"/>
                  <a:pt x="11" y="6"/>
                </a:cubicBezTo>
                <a:cubicBezTo>
                  <a:pt x="11" y="8"/>
                  <a:pt x="9" y="9"/>
                  <a:pt x="7" y="9"/>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Freeform: Shape 14">
            <a:extLst>
              <a:ext uri="{FF2B5EF4-FFF2-40B4-BE49-F238E27FC236}">
                <a16:creationId xmlns:a16="http://schemas.microsoft.com/office/drawing/2014/main" id="{4E667498-FF51-4FEC-9747-650FA67C6463}"/>
              </a:ext>
            </a:extLst>
          </p:cNvPr>
          <p:cNvSpPr>
            <a:spLocks/>
          </p:cNvSpPr>
          <p:nvPr/>
        </p:nvSpPr>
        <p:spPr bwMode="auto">
          <a:xfrm>
            <a:off x="8248066" y="3865180"/>
            <a:ext cx="29814" cy="33703"/>
          </a:xfrm>
          <a:custGeom>
            <a:avLst/>
            <a:gdLst>
              <a:gd name="T0" fmla="*/ 6 w 10"/>
              <a:gd name="T1" fmla="*/ 11 h 11"/>
              <a:gd name="T2" fmla="*/ 1 w 10"/>
              <a:gd name="T3" fmla="*/ 8 h 11"/>
              <a:gd name="T4" fmla="*/ 1 w 10"/>
              <a:gd name="T5" fmla="*/ 5 h 11"/>
              <a:gd name="T6" fmla="*/ 4 w 10"/>
              <a:gd name="T7" fmla="*/ 0 h 11"/>
              <a:gd name="T8" fmla="*/ 9 w 10"/>
              <a:gd name="T9" fmla="*/ 4 h 11"/>
              <a:gd name="T10" fmla="*/ 10 w 10"/>
              <a:gd name="T11" fmla="*/ 6 h 11"/>
              <a:gd name="T12" fmla="*/ 6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6" y="11"/>
                </a:moveTo>
                <a:cubicBezTo>
                  <a:pt x="3" y="11"/>
                  <a:pt x="2" y="10"/>
                  <a:pt x="1" y="8"/>
                </a:cubicBezTo>
                <a:cubicBezTo>
                  <a:pt x="1" y="5"/>
                  <a:pt x="1" y="5"/>
                  <a:pt x="1" y="5"/>
                </a:cubicBezTo>
                <a:cubicBezTo>
                  <a:pt x="0" y="3"/>
                  <a:pt x="2" y="1"/>
                  <a:pt x="4" y="0"/>
                </a:cubicBezTo>
                <a:cubicBezTo>
                  <a:pt x="7" y="0"/>
                  <a:pt x="9" y="1"/>
                  <a:pt x="9" y="4"/>
                </a:cubicBezTo>
                <a:cubicBezTo>
                  <a:pt x="10" y="6"/>
                  <a:pt x="10" y="6"/>
                  <a:pt x="10" y="6"/>
                </a:cubicBezTo>
                <a:cubicBezTo>
                  <a:pt x="10" y="8"/>
                  <a:pt x="9" y="11"/>
                  <a:pt x="6" y="1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Freeform: Shape 15">
            <a:extLst>
              <a:ext uri="{FF2B5EF4-FFF2-40B4-BE49-F238E27FC236}">
                <a16:creationId xmlns:a16="http://schemas.microsoft.com/office/drawing/2014/main" id="{71D6723C-ADCE-4A29-8428-F2CF9AFB6409}"/>
              </a:ext>
            </a:extLst>
          </p:cNvPr>
          <p:cNvSpPr>
            <a:spLocks/>
          </p:cNvSpPr>
          <p:nvPr/>
        </p:nvSpPr>
        <p:spPr bwMode="auto">
          <a:xfrm>
            <a:off x="7934373" y="3091317"/>
            <a:ext cx="331840" cy="746640"/>
          </a:xfrm>
          <a:custGeom>
            <a:avLst/>
            <a:gdLst>
              <a:gd name="T0" fmla="*/ 99 w 108"/>
              <a:gd name="T1" fmla="*/ 240 h 243"/>
              <a:gd name="T2" fmla="*/ 101 w 108"/>
              <a:gd name="T3" fmla="*/ 230 h 243"/>
              <a:gd name="T4" fmla="*/ 108 w 108"/>
              <a:gd name="T5" fmla="*/ 238 h 243"/>
              <a:gd name="T6" fmla="*/ 103 w 108"/>
              <a:gd name="T7" fmla="*/ 243 h 243"/>
              <a:gd name="T8" fmla="*/ 94 w 108"/>
              <a:gd name="T9" fmla="*/ 218 h 243"/>
              <a:gd name="T10" fmla="*/ 96 w 108"/>
              <a:gd name="T11" fmla="*/ 208 h 243"/>
              <a:gd name="T12" fmla="*/ 102 w 108"/>
              <a:gd name="T13" fmla="*/ 216 h 243"/>
              <a:gd name="T14" fmla="*/ 98 w 108"/>
              <a:gd name="T15" fmla="*/ 221 h 243"/>
              <a:gd name="T16" fmla="*/ 88 w 108"/>
              <a:gd name="T17" fmla="*/ 196 h 243"/>
              <a:gd name="T18" fmla="*/ 90 w 108"/>
              <a:gd name="T19" fmla="*/ 186 h 243"/>
              <a:gd name="T20" fmla="*/ 96 w 108"/>
              <a:gd name="T21" fmla="*/ 193 h 243"/>
              <a:gd name="T22" fmla="*/ 92 w 108"/>
              <a:gd name="T23" fmla="*/ 199 h 243"/>
              <a:gd name="T24" fmla="*/ 81 w 108"/>
              <a:gd name="T25" fmla="*/ 174 h 243"/>
              <a:gd name="T26" fmla="*/ 83 w 108"/>
              <a:gd name="T27" fmla="*/ 164 h 243"/>
              <a:gd name="T28" fmla="*/ 90 w 108"/>
              <a:gd name="T29" fmla="*/ 172 h 243"/>
              <a:gd name="T30" fmla="*/ 85 w 108"/>
              <a:gd name="T31" fmla="*/ 177 h 243"/>
              <a:gd name="T32" fmla="*/ 74 w 108"/>
              <a:gd name="T33" fmla="*/ 153 h 243"/>
              <a:gd name="T34" fmla="*/ 75 w 108"/>
              <a:gd name="T35" fmla="*/ 143 h 243"/>
              <a:gd name="T36" fmla="*/ 82 w 108"/>
              <a:gd name="T37" fmla="*/ 150 h 243"/>
              <a:gd name="T38" fmla="*/ 78 w 108"/>
              <a:gd name="T39" fmla="*/ 156 h 243"/>
              <a:gd name="T40" fmla="*/ 66 w 108"/>
              <a:gd name="T41" fmla="*/ 132 h 243"/>
              <a:gd name="T42" fmla="*/ 67 w 108"/>
              <a:gd name="T43" fmla="*/ 122 h 243"/>
              <a:gd name="T44" fmla="*/ 74 w 108"/>
              <a:gd name="T45" fmla="*/ 129 h 243"/>
              <a:gd name="T46" fmla="*/ 70 w 108"/>
              <a:gd name="T47" fmla="*/ 135 h 243"/>
              <a:gd name="T48" fmla="*/ 57 w 108"/>
              <a:gd name="T49" fmla="*/ 111 h 243"/>
              <a:gd name="T50" fmla="*/ 58 w 108"/>
              <a:gd name="T51" fmla="*/ 101 h 243"/>
              <a:gd name="T52" fmla="*/ 65 w 108"/>
              <a:gd name="T53" fmla="*/ 107 h 243"/>
              <a:gd name="T54" fmla="*/ 61 w 108"/>
              <a:gd name="T55" fmla="*/ 114 h 243"/>
              <a:gd name="T56" fmla="*/ 48 w 108"/>
              <a:gd name="T57" fmla="*/ 90 h 243"/>
              <a:gd name="T58" fmla="*/ 48 w 108"/>
              <a:gd name="T59" fmla="*/ 80 h 243"/>
              <a:gd name="T60" fmla="*/ 56 w 108"/>
              <a:gd name="T61" fmla="*/ 87 h 243"/>
              <a:gd name="T62" fmla="*/ 52 w 108"/>
              <a:gd name="T63" fmla="*/ 93 h 243"/>
              <a:gd name="T64" fmla="*/ 38 w 108"/>
              <a:gd name="T65" fmla="*/ 70 h 243"/>
              <a:gd name="T66" fmla="*/ 38 w 108"/>
              <a:gd name="T67" fmla="*/ 60 h 243"/>
              <a:gd name="T68" fmla="*/ 46 w 108"/>
              <a:gd name="T69" fmla="*/ 66 h 243"/>
              <a:gd name="T70" fmla="*/ 42 w 108"/>
              <a:gd name="T71" fmla="*/ 73 h 243"/>
              <a:gd name="T72" fmla="*/ 27 w 108"/>
              <a:gd name="T73" fmla="*/ 50 h 243"/>
              <a:gd name="T74" fmla="*/ 27 w 108"/>
              <a:gd name="T75" fmla="*/ 40 h 243"/>
              <a:gd name="T76" fmla="*/ 35 w 108"/>
              <a:gd name="T77" fmla="*/ 46 h 243"/>
              <a:gd name="T78" fmla="*/ 31 w 108"/>
              <a:gd name="T79" fmla="*/ 53 h 243"/>
              <a:gd name="T80" fmla="*/ 16 w 108"/>
              <a:gd name="T81" fmla="*/ 31 h 243"/>
              <a:gd name="T82" fmla="*/ 15 w 108"/>
              <a:gd name="T83" fmla="*/ 21 h 243"/>
              <a:gd name="T84" fmla="*/ 24 w 108"/>
              <a:gd name="T85" fmla="*/ 26 h 243"/>
              <a:gd name="T86" fmla="*/ 20 w 108"/>
              <a:gd name="T87" fmla="*/ 33 h 243"/>
              <a:gd name="T88" fmla="*/ 4 w 108"/>
              <a:gd name="T89" fmla="*/ 11 h 243"/>
              <a:gd name="T90" fmla="*/ 3 w 108"/>
              <a:gd name="T91" fmla="*/ 1 h 243"/>
              <a:gd name="T92" fmla="*/ 12 w 108"/>
              <a:gd name="T93" fmla="*/ 7 h 243"/>
              <a:gd name="T94" fmla="*/ 8 w 108"/>
              <a:gd name="T95" fmla="*/ 1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8" h="243">
                <a:moveTo>
                  <a:pt x="103" y="243"/>
                </a:moveTo>
                <a:cubicBezTo>
                  <a:pt x="101" y="243"/>
                  <a:pt x="100" y="242"/>
                  <a:pt x="99" y="240"/>
                </a:cubicBezTo>
                <a:cubicBezTo>
                  <a:pt x="98" y="235"/>
                  <a:pt x="98" y="235"/>
                  <a:pt x="98" y="235"/>
                </a:cubicBezTo>
                <a:cubicBezTo>
                  <a:pt x="97" y="233"/>
                  <a:pt x="99" y="231"/>
                  <a:pt x="101" y="230"/>
                </a:cubicBezTo>
                <a:cubicBezTo>
                  <a:pt x="104" y="229"/>
                  <a:pt x="106" y="231"/>
                  <a:pt x="107" y="233"/>
                </a:cubicBezTo>
                <a:cubicBezTo>
                  <a:pt x="108" y="238"/>
                  <a:pt x="108" y="238"/>
                  <a:pt x="108" y="238"/>
                </a:cubicBezTo>
                <a:cubicBezTo>
                  <a:pt x="108" y="240"/>
                  <a:pt x="107" y="243"/>
                  <a:pt x="104" y="243"/>
                </a:cubicBezTo>
                <a:lnTo>
                  <a:pt x="103" y="243"/>
                </a:lnTo>
                <a:close/>
                <a:moveTo>
                  <a:pt x="98" y="221"/>
                </a:moveTo>
                <a:cubicBezTo>
                  <a:pt x="96" y="221"/>
                  <a:pt x="94" y="220"/>
                  <a:pt x="94" y="218"/>
                </a:cubicBezTo>
                <a:cubicBezTo>
                  <a:pt x="93" y="213"/>
                  <a:pt x="93" y="213"/>
                  <a:pt x="93" y="213"/>
                </a:cubicBezTo>
                <a:cubicBezTo>
                  <a:pt x="92" y="211"/>
                  <a:pt x="93" y="209"/>
                  <a:pt x="96" y="208"/>
                </a:cubicBezTo>
                <a:cubicBezTo>
                  <a:pt x="98" y="207"/>
                  <a:pt x="101" y="209"/>
                  <a:pt x="101" y="211"/>
                </a:cubicBezTo>
                <a:cubicBezTo>
                  <a:pt x="102" y="216"/>
                  <a:pt x="102" y="216"/>
                  <a:pt x="102" y="216"/>
                </a:cubicBezTo>
                <a:cubicBezTo>
                  <a:pt x="103" y="218"/>
                  <a:pt x="102" y="220"/>
                  <a:pt x="99" y="221"/>
                </a:cubicBezTo>
                <a:cubicBezTo>
                  <a:pt x="99" y="221"/>
                  <a:pt x="98" y="221"/>
                  <a:pt x="98" y="221"/>
                </a:cubicBezTo>
                <a:close/>
                <a:moveTo>
                  <a:pt x="92" y="199"/>
                </a:moveTo>
                <a:cubicBezTo>
                  <a:pt x="90" y="199"/>
                  <a:pt x="88" y="198"/>
                  <a:pt x="88" y="196"/>
                </a:cubicBezTo>
                <a:cubicBezTo>
                  <a:pt x="87" y="192"/>
                  <a:pt x="87" y="192"/>
                  <a:pt x="87" y="192"/>
                </a:cubicBezTo>
                <a:cubicBezTo>
                  <a:pt x="86" y="189"/>
                  <a:pt x="87" y="187"/>
                  <a:pt x="90" y="186"/>
                </a:cubicBezTo>
                <a:cubicBezTo>
                  <a:pt x="92" y="185"/>
                  <a:pt x="94" y="187"/>
                  <a:pt x="95" y="189"/>
                </a:cubicBezTo>
                <a:cubicBezTo>
                  <a:pt x="96" y="193"/>
                  <a:pt x="96" y="193"/>
                  <a:pt x="96" y="193"/>
                </a:cubicBezTo>
                <a:cubicBezTo>
                  <a:pt x="97" y="196"/>
                  <a:pt x="96" y="198"/>
                  <a:pt x="93" y="199"/>
                </a:cubicBezTo>
                <a:cubicBezTo>
                  <a:pt x="93" y="199"/>
                  <a:pt x="92" y="199"/>
                  <a:pt x="92" y="199"/>
                </a:cubicBezTo>
                <a:close/>
                <a:moveTo>
                  <a:pt x="85" y="177"/>
                </a:moveTo>
                <a:cubicBezTo>
                  <a:pt x="84" y="177"/>
                  <a:pt x="82" y="176"/>
                  <a:pt x="81" y="174"/>
                </a:cubicBezTo>
                <a:cubicBezTo>
                  <a:pt x="80" y="170"/>
                  <a:pt x="80" y="170"/>
                  <a:pt x="80" y="170"/>
                </a:cubicBezTo>
                <a:cubicBezTo>
                  <a:pt x="79" y="168"/>
                  <a:pt x="80" y="165"/>
                  <a:pt x="83" y="164"/>
                </a:cubicBezTo>
                <a:cubicBezTo>
                  <a:pt x="85" y="164"/>
                  <a:pt x="87" y="165"/>
                  <a:pt x="88" y="167"/>
                </a:cubicBezTo>
                <a:cubicBezTo>
                  <a:pt x="90" y="172"/>
                  <a:pt x="90" y="172"/>
                  <a:pt x="90" y="172"/>
                </a:cubicBezTo>
                <a:cubicBezTo>
                  <a:pt x="90" y="174"/>
                  <a:pt x="89" y="176"/>
                  <a:pt x="87" y="177"/>
                </a:cubicBezTo>
                <a:cubicBezTo>
                  <a:pt x="86" y="177"/>
                  <a:pt x="86" y="177"/>
                  <a:pt x="85" y="177"/>
                </a:cubicBezTo>
                <a:close/>
                <a:moveTo>
                  <a:pt x="78" y="156"/>
                </a:moveTo>
                <a:cubicBezTo>
                  <a:pt x="76" y="156"/>
                  <a:pt x="74" y="155"/>
                  <a:pt x="74" y="153"/>
                </a:cubicBezTo>
                <a:cubicBezTo>
                  <a:pt x="72" y="149"/>
                  <a:pt x="72" y="149"/>
                  <a:pt x="72" y="149"/>
                </a:cubicBezTo>
                <a:cubicBezTo>
                  <a:pt x="71" y="146"/>
                  <a:pt x="73" y="144"/>
                  <a:pt x="75" y="143"/>
                </a:cubicBezTo>
                <a:cubicBezTo>
                  <a:pt x="77" y="142"/>
                  <a:pt x="80" y="143"/>
                  <a:pt x="81" y="146"/>
                </a:cubicBezTo>
                <a:cubicBezTo>
                  <a:pt x="82" y="150"/>
                  <a:pt x="82" y="150"/>
                  <a:pt x="82" y="150"/>
                </a:cubicBezTo>
                <a:cubicBezTo>
                  <a:pt x="83" y="152"/>
                  <a:pt x="82" y="155"/>
                  <a:pt x="79" y="156"/>
                </a:cubicBezTo>
                <a:cubicBezTo>
                  <a:pt x="79" y="156"/>
                  <a:pt x="78" y="156"/>
                  <a:pt x="78" y="156"/>
                </a:cubicBezTo>
                <a:close/>
                <a:moveTo>
                  <a:pt x="70" y="135"/>
                </a:moveTo>
                <a:cubicBezTo>
                  <a:pt x="68" y="135"/>
                  <a:pt x="66" y="134"/>
                  <a:pt x="66" y="132"/>
                </a:cubicBezTo>
                <a:cubicBezTo>
                  <a:pt x="64" y="128"/>
                  <a:pt x="64" y="128"/>
                  <a:pt x="64" y="128"/>
                </a:cubicBezTo>
                <a:cubicBezTo>
                  <a:pt x="63" y="125"/>
                  <a:pt x="64" y="123"/>
                  <a:pt x="67" y="122"/>
                </a:cubicBezTo>
                <a:cubicBezTo>
                  <a:pt x="69" y="121"/>
                  <a:pt x="71" y="122"/>
                  <a:pt x="72" y="124"/>
                </a:cubicBezTo>
                <a:cubicBezTo>
                  <a:pt x="74" y="129"/>
                  <a:pt x="74" y="129"/>
                  <a:pt x="74" y="129"/>
                </a:cubicBezTo>
                <a:cubicBezTo>
                  <a:pt x="75" y="131"/>
                  <a:pt x="74" y="133"/>
                  <a:pt x="72" y="134"/>
                </a:cubicBezTo>
                <a:cubicBezTo>
                  <a:pt x="71" y="135"/>
                  <a:pt x="70" y="135"/>
                  <a:pt x="70" y="135"/>
                </a:cubicBezTo>
                <a:close/>
                <a:moveTo>
                  <a:pt x="61" y="114"/>
                </a:moveTo>
                <a:cubicBezTo>
                  <a:pt x="59" y="114"/>
                  <a:pt x="58" y="113"/>
                  <a:pt x="57" y="111"/>
                </a:cubicBezTo>
                <a:cubicBezTo>
                  <a:pt x="55" y="107"/>
                  <a:pt x="55" y="107"/>
                  <a:pt x="55" y="107"/>
                </a:cubicBezTo>
                <a:cubicBezTo>
                  <a:pt x="54" y="105"/>
                  <a:pt x="55" y="102"/>
                  <a:pt x="58" y="101"/>
                </a:cubicBezTo>
                <a:cubicBezTo>
                  <a:pt x="60" y="100"/>
                  <a:pt x="62" y="101"/>
                  <a:pt x="63" y="103"/>
                </a:cubicBezTo>
                <a:cubicBezTo>
                  <a:pt x="65" y="107"/>
                  <a:pt x="65" y="107"/>
                  <a:pt x="65" y="107"/>
                </a:cubicBezTo>
                <a:cubicBezTo>
                  <a:pt x="66" y="110"/>
                  <a:pt x="65" y="112"/>
                  <a:pt x="63" y="113"/>
                </a:cubicBezTo>
                <a:cubicBezTo>
                  <a:pt x="62" y="114"/>
                  <a:pt x="62" y="114"/>
                  <a:pt x="61" y="114"/>
                </a:cubicBezTo>
                <a:close/>
                <a:moveTo>
                  <a:pt x="52" y="93"/>
                </a:moveTo>
                <a:cubicBezTo>
                  <a:pt x="50" y="93"/>
                  <a:pt x="49" y="92"/>
                  <a:pt x="48" y="90"/>
                </a:cubicBezTo>
                <a:cubicBezTo>
                  <a:pt x="46" y="86"/>
                  <a:pt x="46" y="86"/>
                  <a:pt x="46" y="86"/>
                </a:cubicBezTo>
                <a:cubicBezTo>
                  <a:pt x="45" y="84"/>
                  <a:pt x="46" y="81"/>
                  <a:pt x="48" y="80"/>
                </a:cubicBezTo>
                <a:cubicBezTo>
                  <a:pt x="50" y="79"/>
                  <a:pt x="53" y="80"/>
                  <a:pt x="54" y="83"/>
                </a:cubicBezTo>
                <a:cubicBezTo>
                  <a:pt x="56" y="87"/>
                  <a:pt x="56" y="87"/>
                  <a:pt x="56" y="87"/>
                </a:cubicBezTo>
                <a:cubicBezTo>
                  <a:pt x="57" y="89"/>
                  <a:pt x="56" y="91"/>
                  <a:pt x="54" y="93"/>
                </a:cubicBezTo>
                <a:cubicBezTo>
                  <a:pt x="53" y="93"/>
                  <a:pt x="52" y="93"/>
                  <a:pt x="52" y="93"/>
                </a:cubicBezTo>
                <a:close/>
                <a:moveTo>
                  <a:pt x="42" y="73"/>
                </a:moveTo>
                <a:cubicBezTo>
                  <a:pt x="40" y="73"/>
                  <a:pt x="39" y="72"/>
                  <a:pt x="38" y="70"/>
                </a:cubicBezTo>
                <a:cubicBezTo>
                  <a:pt x="36" y="66"/>
                  <a:pt x="36" y="66"/>
                  <a:pt x="36" y="66"/>
                </a:cubicBezTo>
                <a:cubicBezTo>
                  <a:pt x="35" y="64"/>
                  <a:pt x="35" y="61"/>
                  <a:pt x="38" y="60"/>
                </a:cubicBezTo>
                <a:cubicBezTo>
                  <a:pt x="40" y="59"/>
                  <a:pt x="42" y="60"/>
                  <a:pt x="44" y="62"/>
                </a:cubicBezTo>
                <a:cubicBezTo>
                  <a:pt x="46" y="66"/>
                  <a:pt x="46" y="66"/>
                  <a:pt x="46" y="66"/>
                </a:cubicBezTo>
                <a:cubicBezTo>
                  <a:pt x="47" y="68"/>
                  <a:pt x="46" y="71"/>
                  <a:pt x="44" y="72"/>
                </a:cubicBezTo>
                <a:cubicBezTo>
                  <a:pt x="43" y="72"/>
                  <a:pt x="42" y="73"/>
                  <a:pt x="42" y="73"/>
                </a:cubicBezTo>
                <a:close/>
                <a:moveTo>
                  <a:pt x="31" y="53"/>
                </a:moveTo>
                <a:cubicBezTo>
                  <a:pt x="29" y="53"/>
                  <a:pt x="28" y="52"/>
                  <a:pt x="27" y="50"/>
                </a:cubicBezTo>
                <a:cubicBezTo>
                  <a:pt x="25" y="46"/>
                  <a:pt x="25" y="46"/>
                  <a:pt x="25" y="46"/>
                </a:cubicBezTo>
                <a:cubicBezTo>
                  <a:pt x="24" y="44"/>
                  <a:pt x="25" y="41"/>
                  <a:pt x="27" y="40"/>
                </a:cubicBezTo>
                <a:cubicBezTo>
                  <a:pt x="29" y="39"/>
                  <a:pt x="32" y="40"/>
                  <a:pt x="33" y="42"/>
                </a:cubicBezTo>
                <a:cubicBezTo>
                  <a:pt x="35" y="46"/>
                  <a:pt x="35" y="46"/>
                  <a:pt x="35" y="46"/>
                </a:cubicBezTo>
                <a:cubicBezTo>
                  <a:pt x="36" y="48"/>
                  <a:pt x="35" y="51"/>
                  <a:pt x="33" y="52"/>
                </a:cubicBezTo>
                <a:cubicBezTo>
                  <a:pt x="33" y="52"/>
                  <a:pt x="32" y="53"/>
                  <a:pt x="31" y="53"/>
                </a:cubicBezTo>
                <a:close/>
                <a:moveTo>
                  <a:pt x="20" y="33"/>
                </a:moveTo>
                <a:cubicBezTo>
                  <a:pt x="18" y="33"/>
                  <a:pt x="17" y="32"/>
                  <a:pt x="16" y="31"/>
                </a:cubicBezTo>
                <a:cubicBezTo>
                  <a:pt x="14" y="27"/>
                  <a:pt x="14" y="27"/>
                  <a:pt x="14" y="27"/>
                </a:cubicBezTo>
                <a:cubicBezTo>
                  <a:pt x="12" y="25"/>
                  <a:pt x="13" y="22"/>
                  <a:pt x="15" y="21"/>
                </a:cubicBezTo>
                <a:cubicBezTo>
                  <a:pt x="17" y="19"/>
                  <a:pt x="20" y="20"/>
                  <a:pt x="21" y="22"/>
                </a:cubicBezTo>
                <a:cubicBezTo>
                  <a:pt x="24" y="26"/>
                  <a:pt x="24" y="26"/>
                  <a:pt x="24" y="26"/>
                </a:cubicBezTo>
                <a:cubicBezTo>
                  <a:pt x="25" y="28"/>
                  <a:pt x="24" y="31"/>
                  <a:pt x="22" y="32"/>
                </a:cubicBezTo>
                <a:cubicBezTo>
                  <a:pt x="21" y="33"/>
                  <a:pt x="21" y="33"/>
                  <a:pt x="20" y="33"/>
                </a:cubicBezTo>
                <a:close/>
                <a:moveTo>
                  <a:pt x="8" y="13"/>
                </a:moveTo>
                <a:cubicBezTo>
                  <a:pt x="6" y="13"/>
                  <a:pt x="5" y="13"/>
                  <a:pt x="4" y="11"/>
                </a:cubicBezTo>
                <a:cubicBezTo>
                  <a:pt x="2" y="8"/>
                  <a:pt x="2" y="8"/>
                  <a:pt x="2" y="8"/>
                </a:cubicBezTo>
                <a:cubicBezTo>
                  <a:pt x="0" y="6"/>
                  <a:pt x="1" y="3"/>
                  <a:pt x="3" y="1"/>
                </a:cubicBezTo>
                <a:cubicBezTo>
                  <a:pt x="5" y="0"/>
                  <a:pt x="8" y="1"/>
                  <a:pt x="9" y="3"/>
                </a:cubicBezTo>
                <a:cubicBezTo>
                  <a:pt x="12" y="7"/>
                  <a:pt x="12" y="7"/>
                  <a:pt x="12" y="7"/>
                </a:cubicBezTo>
                <a:cubicBezTo>
                  <a:pt x="13" y="9"/>
                  <a:pt x="12" y="11"/>
                  <a:pt x="10" y="13"/>
                </a:cubicBezTo>
                <a:cubicBezTo>
                  <a:pt x="9" y="13"/>
                  <a:pt x="9" y="13"/>
                  <a:pt x="8" y="13"/>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Freeform: Shape 16">
            <a:extLst>
              <a:ext uri="{FF2B5EF4-FFF2-40B4-BE49-F238E27FC236}">
                <a16:creationId xmlns:a16="http://schemas.microsoft.com/office/drawing/2014/main" id="{F23C31B2-47DF-4B95-B0B6-687282296A2F}"/>
              </a:ext>
            </a:extLst>
          </p:cNvPr>
          <p:cNvSpPr>
            <a:spLocks/>
          </p:cNvSpPr>
          <p:nvPr/>
        </p:nvSpPr>
        <p:spPr bwMode="auto">
          <a:xfrm>
            <a:off x="7900670" y="3039467"/>
            <a:ext cx="33703" cy="37592"/>
          </a:xfrm>
          <a:custGeom>
            <a:avLst/>
            <a:gdLst>
              <a:gd name="T0" fmla="*/ 6 w 11"/>
              <a:gd name="T1" fmla="*/ 12 h 12"/>
              <a:gd name="T2" fmla="*/ 3 w 11"/>
              <a:gd name="T3" fmla="*/ 10 h 12"/>
              <a:gd name="T4" fmla="*/ 1 w 11"/>
              <a:gd name="T5" fmla="*/ 8 h 12"/>
              <a:gd name="T6" fmla="*/ 3 w 11"/>
              <a:gd name="T7" fmla="*/ 2 h 12"/>
              <a:gd name="T8" fmla="*/ 9 w 11"/>
              <a:gd name="T9" fmla="*/ 3 h 12"/>
              <a:gd name="T10" fmla="*/ 10 w 11"/>
              <a:gd name="T11" fmla="*/ 5 h 12"/>
              <a:gd name="T12" fmla="*/ 9 w 11"/>
              <a:gd name="T13" fmla="*/ 11 h 12"/>
              <a:gd name="T14" fmla="*/ 6 w 1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6" y="12"/>
                </a:moveTo>
                <a:cubicBezTo>
                  <a:pt x="5" y="12"/>
                  <a:pt x="3" y="11"/>
                  <a:pt x="3" y="10"/>
                </a:cubicBezTo>
                <a:cubicBezTo>
                  <a:pt x="1" y="8"/>
                  <a:pt x="1" y="8"/>
                  <a:pt x="1" y="8"/>
                </a:cubicBezTo>
                <a:cubicBezTo>
                  <a:pt x="0" y="6"/>
                  <a:pt x="0" y="3"/>
                  <a:pt x="3" y="2"/>
                </a:cubicBezTo>
                <a:cubicBezTo>
                  <a:pt x="5" y="0"/>
                  <a:pt x="7" y="1"/>
                  <a:pt x="9" y="3"/>
                </a:cubicBezTo>
                <a:cubicBezTo>
                  <a:pt x="10" y="5"/>
                  <a:pt x="10" y="5"/>
                  <a:pt x="10" y="5"/>
                </a:cubicBezTo>
                <a:cubicBezTo>
                  <a:pt x="11" y="7"/>
                  <a:pt x="11" y="9"/>
                  <a:pt x="9" y="11"/>
                </a:cubicBezTo>
                <a:cubicBezTo>
                  <a:pt x="8" y="11"/>
                  <a:pt x="7" y="12"/>
                  <a:pt x="6" y="12"/>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Freeform: Shape 24">
            <a:extLst>
              <a:ext uri="{FF2B5EF4-FFF2-40B4-BE49-F238E27FC236}">
                <a16:creationId xmlns:a16="http://schemas.microsoft.com/office/drawing/2014/main" id="{4FF0D9EE-BA00-4D83-AFFC-A2201E7386A7}"/>
              </a:ext>
            </a:extLst>
          </p:cNvPr>
          <p:cNvSpPr>
            <a:spLocks/>
          </p:cNvSpPr>
          <p:nvPr/>
        </p:nvSpPr>
        <p:spPr bwMode="auto">
          <a:xfrm>
            <a:off x="3499900" y="3911845"/>
            <a:ext cx="779047" cy="779047"/>
          </a:xfrm>
          <a:custGeom>
            <a:avLst/>
            <a:gdLst>
              <a:gd name="T0" fmla="*/ 127 w 254"/>
              <a:gd name="T1" fmla="*/ 251 h 254"/>
              <a:gd name="T2" fmla="*/ 4 w 254"/>
              <a:gd name="T3" fmla="*/ 127 h 254"/>
              <a:gd name="T4" fmla="*/ 127 w 254"/>
              <a:gd name="T5" fmla="*/ 3 h 254"/>
              <a:gd name="T6" fmla="*/ 251 w 254"/>
              <a:gd name="T7" fmla="*/ 127 h 254"/>
              <a:gd name="T8" fmla="*/ 127 w 254"/>
              <a:gd name="T9" fmla="*/ 251 h 254"/>
              <a:gd name="T10" fmla="*/ 127 w 254"/>
              <a:gd name="T11" fmla="*/ 0 h 254"/>
              <a:gd name="T12" fmla="*/ 0 w 254"/>
              <a:gd name="T13" fmla="*/ 127 h 254"/>
              <a:gd name="T14" fmla="*/ 127 w 254"/>
              <a:gd name="T15" fmla="*/ 254 h 254"/>
              <a:gd name="T16" fmla="*/ 254 w 254"/>
              <a:gd name="T17" fmla="*/ 127 h 254"/>
              <a:gd name="T18" fmla="*/ 127 w 254"/>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251"/>
                </a:moveTo>
                <a:cubicBezTo>
                  <a:pt x="59" y="251"/>
                  <a:pt x="4" y="196"/>
                  <a:pt x="4" y="127"/>
                </a:cubicBezTo>
                <a:cubicBezTo>
                  <a:pt x="4" y="59"/>
                  <a:pt x="59" y="3"/>
                  <a:pt x="127" y="3"/>
                </a:cubicBezTo>
                <a:cubicBezTo>
                  <a:pt x="196" y="3"/>
                  <a:pt x="251" y="59"/>
                  <a:pt x="251" y="127"/>
                </a:cubicBezTo>
                <a:cubicBezTo>
                  <a:pt x="251" y="196"/>
                  <a:pt x="196" y="251"/>
                  <a:pt x="127" y="251"/>
                </a:cubicBezTo>
                <a:moveTo>
                  <a:pt x="127" y="0"/>
                </a:moveTo>
                <a:cubicBezTo>
                  <a:pt x="57" y="0"/>
                  <a:pt x="0" y="57"/>
                  <a:pt x="0" y="127"/>
                </a:cubicBezTo>
                <a:cubicBezTo>
                  <a:pt x="0" y="197"/>
                  <a:pt x="57" y="254"/>
                  <a:pt x="127" y="254"/>
                </a:cubicBezTo>
                <a:cubicBezTo>
                  <a:pt x="197" y="254"/>
                  <a:pt x="254" y="197"/>
                  <a:pt x="254" y="127"/>
                </a:cubicBezTo>
                <a:cubicBezTo>
                  <a:pt x="254" y="57"/>
                  <a:pt x="197" y="0"/>
                  <a:pt x="127" y="0"/>
                </a:cubicBezTo>
              </a:path>
            </a:pathLst>
          </a:custGeom>
          <a:solidFill>
            <a:schemeClr val="accent2"/>
          </a:solidFill>
          <a:ln w="9525">
            <a:noFill/>
            <a:round/>
            <a:headEnd/>
            <a:tailEnd/>
          </a:ln>
        </p:spPr>
        <p:txBody>
          <a:bodyPr anchor="ctr"/>
          <a:lstStyle/>
          <a:p>
            <a:pPr algn="ctr"/>
            <a:endParaRPr/>
          </a:p>
        </p:txBody>
      </p:sp>
      <p:sp>
        <p:nvSpPr>
          <p:cNvPr id="17" name="Oval 25">
            <a:extLst>
              <a:ext uri="{FF2B5EF4-FFF2-40B4-BE49-F238E27FC236}">
                <a16:creationId xmlns:a16="http://schemas.microsoft.com/office/drawing/2014/main" id="{B41C7957-7C79-43A8-907F-AE5BACEFE774}"/>
              </a:ext>
            </a:extLst>
          </p:cNvPr>
          <p:cNvSpPr>
            <a:spLocks/>
          </p:cNvSpPr>
          <p:nvPr/>
        </p:nvSpPr>
        <p:spPr bwMode="auto">
          <a:xfrm>
            <a:off x="3594526" y="4006470"/>
            <a:ext cx="592387" cy="59238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Freeform: Shape 26">
            <a:extLst>
              <a:ext uri="{FF2B5EF4-FFF2-40B4-BE49-F238E27FC236}">
                <a16:creationId xmlns:a16="http://schemas.microsoft.com/office/drawing/2014/main" id="{DC15A8A2-403C-471E-A85B-1A94CD4EA616}"/>
              </a:ext>
            </a:extLst>
          </p:cNvPr>
          <p:cNvSpPr>
            <a:spLocks/>
          </p:cNvSpPr>
          <p:nvPr/>
        </p:nvSpPr>
        <p:spPr bwMode="auto">
          <a:xfrm>
            <a:off x="7896097" y="3898197"/>
            <a:ext cx="779047" cy="779047"/>
          </a:xfrm>
          <a:custGeom>
            <a:avLst/>
            <a:gdLst>
              <a:gd name="T0" fmla="*/ 127 w 254"/>
              <a:gd name="T1" fmla="*/ 251 h 254"/>
              <a:gd name="T2" fmla="*/ 3 w 254"/>
              <a:gd name="T3" fmla="*/ 127 h 254"/>
              <a:gd name="T4" fmla="*/ 127 w 254"/>
              <a:gd name="T5" fmla="*/ 3 h 254"/>
              <a:gd name="T6" fmla="*/ 250 w 254"/>
              <a:gd name="T7" fmla="*/ 127 h 254"/>
              <a:gd name="T8" fmla="*/ 127 w 254"/>
              <a:gd name="T9" fmla="*/ 251 h 254"/>
              <a:gd name="T10" fmla="*/ 127 w 254"/>
              <a:gd name="T11" fmla="*/ 0 h 254"/>
              <a:gd name="T12" fmla="*/ 0 w 254"/>
              <a:gd name="T13" fmla="*/ 127 h 254"/>
              <a:gd name="T14" fmla="*/ 127 w 254"/>
              <a:gd name="T15" fmla="*/ 254 h 254"/>
              <a:gd name="T16" fmla="*/ 254 w 254"/>
              <a:gd name="T17" fmla="*/ 127 h 254"/>
              <a:gd name="T18" fmla="*/ 127 w 254"/>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251"/>
                </a:moveTo>
                <a:cubicBezTo>
                  <a:pt x="58" y="251"/>
                  <a:pt x="3" y="196"/>
                  <a:pt x="3" y="127"/>
                </a:cubicBezTo>
                <a:cubicBezTo>
                  <a:pt x="3" y="59"/>
                  <a:pt x="58" y="3"/>
                  <a:pt x="127" y="3"/>
                </a:cubicBezTo>
                <a:cubicBezTo>
                  <a:pt x="195" y="3"/>
                  <a:pt x="250" y="59"/>
                  <a:pt x="250" y="127"/>
                </a:cubicBezTo>
                <a:cubicBezTo>
                  <a:pt x="250" y="196"/>
                  <a:pt x="195" y="251"/>
                  <a:pt x="127" y="251"/>
                </a:cubicBezTo>
                <a:moveTo>
                  <a:pt x="127" y="0"/>
                </a:moveTo>
                <a:cubicBezTo>
                  <a:pt x="57" y="0"/>
                  <a:pt x="0" y="57"/>
                  <a:pt x="0" y="127"/>
                </a:cubicBezTo>
                <a:cubicBezTo>
                  <a:pt x="0" y="197"/>
                  <a:pt x="57" y="254"/>
                  <a:pt x="127" y="254"/>
                </a:cubicBezTo>
                <a:cubicBezTo>
                  <a:pt x="197" y="254"/>
                  <a:pt x="254" y="197"/>
                  <a:pt x="254" y="127"/>
                </a:cubicBezTo>
                <a:cubicBezTo>
                  <a:pt x="254" y="57"/>
                  <a:pt x="197" y="0"/>
                  <a:pt x="127" y="0"/>
                </a:cubicBezTo>
              </a:path>
            </a:pathLst>
          </a:custGeom>
          <a:noFill/>
          <a:ln w="9525">
            <a:solidFill>
              <a:schemeClr val="accent6"/>
            </a:solidFill>
            <a:round/>
            <a:headEnd/>
            <a:tailEnd/>
          </a:ln>
        </p:spPr>
        <p:txBody>
          <a:bodyPr anchor="ctr"/>
          <a:lstStyle/>
          <a:p>
            <a:pPr algn="ctr"/>
            <a:endParaRPr/>
          </a:p>
        </p:txBody>
      </p:sp>
      <p:sp>
        <p:nvSpPr>
          <p:cNvPr id="19" name="Oval 27">
            <a:extLst>
              <a:ext uri="{FF2B5EF4-FFF2-40B4-BE49-F238E27FC236}">
                <a16:creationId xmlns:a16="http://schemas.microsoft.com/office/drawing/2014/main" id="{4E2E5391-80D2-4881-819C-DDDA53F54194}"/>
              </a:ext>
            </a:extLst>
          </p:cNvPr>
          <p:cNvSpPr>
            <a:spLocks/>
          </p:cNvSpPr>
          <p:nvPr/>
        </p:nvSpPr>
        <p:spPr bwMode="auto">
          <a:xfrm>
            <a:off x="8001778" y="4006470"/>
            <a:ext cx="592387" cy="59238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20" name="Freeform: Shape 28">
            <a:extLst>
              <a:ext uri="{FF2B5EF4-FFF2-40B4-BE49-F238E27FC236}">
                <a16:creationId xmlns:a16="http://schemas.microsoft.com/office/drawing/2014/main" id="{A26EA0A6-3F41-4D32-9900-2C4F73B5E478}"/>
              </a:ext>
            </a:extLst>
          </p:cNvPr>
          <p:cNvSpPr>
            <a:spLocks/>
          </p:cNvSpPr>
          <p:nvPr/>
        </p:nvSpPr>
        <p:spPr bwMode="auto">
          <a:xfrm>
            <a:off x="5691174" y="1708218"/>
            <a:ext cx="779047" cy="779047"/>
          </a:xfrm>
          <a:custGeom>
            <a:avLst/>
            <a:gdLst>
              <a:gd name="T0" fmla="*/ 127 w 254"/>
              <a:gd name="T1" fmla="*/ 251 h 254"/>
              <a:gd name="T2" fmla="*/ 3 w 254"/>
              <a:gd name="T3" fmla="*/ 127 h 254"/>
              <a:gd name="T4" fmla="*/ 127 w 254"/>
              <a:gd name="T5" fmla="*/ 3 h 254"/>
              <a:gd name="T6" fmla="*/ 251 w 254"/>
              <a:gd name="T7" fmla="*/ 127 h 254"/>
              <a:gd name="T8" fmla="*/ 127 w 254"/>
              <a:gd name="T9" fmla="*/ 251 h 254"/>
              <a:gd name="T10" fmla="*/ 127 w 254"/>
              <a:gd name="T11" fmla="*/ 0 h 254"/>
              <a:gd name="T12" fmla="*/ 0 w 254"/>
              <a:gd name="T13" fmla="*/ 127 h 254"/>
              <a:gd name="T14" fmla="*/ 127 w 254"/>
              <a:gd name="T15" fmla="*/ 254 h 254"/>
              <a:gd name="T16" fmla="*/ 254 w 254"/>
              <a:gd name="T17" fmla="*/ 127 h 254"/>
              <a:gd name="T18" fmla="*/ 127 w 254"/>
              <a:gd name="T19"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 h="254">
                <a:moveTo>
                  <a:pt x="127" y="251"/>
                </a:moveTo>
                <a:cubicBezTo>
                  <a:pt x="59" y="251"/>
                  <a:pt x="3" y="195"/>
                  <a:pt x="3" y="127"/>
                </a:cubicBezTo>
                <a:cubicBezTo>
                  <a:pt x="3" y="58"/>
                  <a:pt x="59" y="3"/>
                  <a:pt x="127" y="3"/>
                </a:cubicBezTo>
                <a:cubicBezTo>
                  <a:pt x="195" y="3"/>
                  <a:pt x="251" y="58"/>
                  <a:pt x="251" y="127"/>
                </a:cubicBezTo>
                <a:cubicBezTo>
                  <a:pt x="251" y="195"/>
                  <a:pt x="195" y="251"/>
                  <a:pt x="127" y="251"/>
                </a:cubicBezTo>
                <a:moveTo>
                  <a:pt x="127" y="0"/>
                </a:moveTo>
                <a:cubicBezTo>
                  <a:pt x="57" y="0"/>
                  <a:pt x="0" y="57"/>
                  <a:pt x="0" y="127"/>
                </a:cubicBezTo>
                <a:cubicBezTo>
                  <a:pt x="0" y="197"/>
                  <a:pt x="57" y="254"/>
                  <a:pt x="127" y="254"/>
                </a:cubicBezTo>
                <a:cubicBezTo>
                  <a:pt x="197" y="254"/>
                  <a:pt x="254" y="197"/>
                  <a:pt x="254" y="127"/>
                </a:cubicBezTo>
                <a:cubicBezTo>
                  <a:pt x="254" y="57"/>
                  <a:pt x="197" y="0"/>
                  <a:pt x="127" y="0"/>
                </a:cubicBezTo>
              </a:path>
            </a:pathLst>
          </a:custGeom>
          <a:noFill/>
          <a:ln w="9525">
            <a:solidFill>
              <a:schemeClr val="accent4"/>
            </a:solidFill>
            <a:round/>
            <a:headEnd/>
            <a:tailEnd/>
          </a:ln>
        </p:spPr>
        <p:txBody>
          <a:bodyPr anchor="ctr"/>
          <a:lstStyle/>
          <a:p>
            <a:pPr algn="ctr"/>
            <a:endParaRPr/>
          </a:p>
        </p:txBody>
      </p:sp>
      <p:sp>
        <p:nvSpPr>
          <p:cNvPr id="21" name="Oval 29">
            <a:extLst>
              <a:ext uri="{FF2B5EF4-FFF2-40B4-BE49-F238E27FC236}">
                <a16:creationId xmlns:a16="http://schemas.microsoft.com/office/drawing/2014/main" id="{3E209565-BE7F-46B6-B386-E242ADEE88EB}"/>
              </a:ext>
            </a:extLst>
          </p:cNvPr>
          <p:cNvSpPr>
            <a:spLocks/>
          </p:cNvSpPr>
          <p:nvPr/>
        </p:nvSpPr>
        <p:spPr bwMode="auto">
          <a:xfrm>
            <a:off x="5799449" y="1800252"/>
            <a:ext cx="592387" cy="592387"/>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Freeform: Shape 30">
            <a:extLst>
              <a:ext uri="{FF2B5EF4-FFF2-40B4-BE49-F238E27FC236}">
                <a16:creationId xmlns:a16="http://schemas.microsoft.com/office/drawing/2014/main" id="{365AB5BD-2244-4D76-B018-2A0401C7D8C2}"/>
              </a:ext>
            </a:extLst>
          </p:cNvPr>
          <p:cNvSpPr>
            <a:spLocks/>
          </p:cNvSpPr>
          <p:nvPr/>
        </p:nvSpPr>
        <p:spPr bwMode="auto">
          <a:xfrm>
            <a:off x="4119508" y="2352454"/>
            <a:ext cx="842563" cy="779047"/>
          </a:xfrm>
          <a:custGeom>
            <a:avLst/>
            <a:gdLst>
              <a:gd name="T0" fmla="*/ 136 w 275"/>
              <a:gd name="T1" fmla="*/ 251 h 254"/>
              <a:gd name="T2" fmla="*/ 48 w 275"/>
              <a:gd name="T3" fmla="*/ 215 h 254"/>
              <a:gd name="T4" fmla="*/ 48 w 275"/>
              <a:gd name="T5" fmla="*/ 40 h 254"/>
              <a:gd name="T6" fmla="*/ 136 w 275"/>
              <a:gd name="T7" fmla="*/ 3 h 254"/>
              <a:gd name="T8" fmla="*/ 223 w 275"/>
              <a:gd name="T9" fmla="*/ 40 h 254"/>
              <a:gd name="T10" fmla="*/ 223 w 275"/>
              <a:gd name="T11" fmla="*/ 215 h 254"/>
              <a:gd name="T12" fmla="*/ 136 w 275"/>
              <a:gd name="T13" fmla="*/ 251 h 254"/>
              <a:gd name="T14" fmla="*/ 136 w 275"/>
              <a:gd name="T15" fmla="*/ 0 h 254"/>
              <a:gd name="T16" fmla="*/ 46 w 275"/>
              <a:gd name="T17" fmla="*/ 37 h 254"/>
              <a:gd name="T18" fmla="*/ 9 w 275"/>
              <a:gd name="T19" fmla="*/ 127 h 254"/>
              <a:gd name="T20" fmla="*/ 46 w 275"/>
              <a:gd name="T21" fmla="*/ 217 h 254"/>
              <a:gd name="T22" fmla="*/ 136 w 275"/>
              <a:gd name="T23" fmla="*/ 254 h 254"/>
              <a:gd name="T24" fmla="*/ 136 w 275"/>
              <a:gd name="T25" fmla="*/ 254 h 254"/>
              <a:gd name="T26" fmla="*/ 226 w 275"/>
              <a:gd name="T27" fmla="*/ 217 h 254"/>
              <a:gd name="T28" fmla="*/ 226 w 275"/>
              <a:gd name="T29" fmla="*/ 37 h 254"/>
              <a:gd name="T30" fmla="*/ 136 w 275"/>
              <a:gd name="T31"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54">
                <a:moveTo>
                  <a:pt x="136" y="251"/>
                </a:moveTo>
                <a:cubicBezTo>
                  <a:pt x="103" y="251"/>
                  <a:pt x="72" y="238"/>
                  <a:pt x="48" y="215"/>
                </a:cubicBezTo>
                <a:cubicBezTo>
                  <a:pt x="0" y="166"/>
                  <a:pt x="0" y="88"/>
                  <a:pt x="48" y="40"/>
                </a:cubicBezTo>
                <a:cubicBezTo>
                  <a:pt x="72" y="16"/>
                  <a:pt x="103" y="3"/>
                  <a:pt x="136" y="3"/>
                </a:cubicBezTo>
                <a:cubicBezTo>
                  <a:pt x="169" y="3"/>
                  <a:pt x="200" y="16"/>
                  <a:pt x="223" y="40"/>
                </a:cubicBezTo>
                <a:cubicBezTo>
                  <a:pt x="272" y="88"/>
                  <a:pt x="272" y="166"/>
                  <a:pt x="223" y="215"/>
                </a:cubicBezTo>
                <a:cubicBezTo>
                  <a:pt x="200" y="238"/>
                  <a:pt x="169" y="251"/>
                  <a:pt x="136" y="251"/>
                </a:cubicBezTo>
                <a:moveTo>
                  <a:pt x="136" y="0"/>
                </a:moveTo>
                <a:cubicBezTo>
                  <a:pt x="102" y="0"/>
                  <a:pt x="70" y="13"/>
                  <a:pt x="46" y="37"/>
                </a:cubicBezTo>
                <a:cubicBezTo>
                  <a:pt x="22" y="61"/>
                  <a:pt x="9" y="93"/>
                  <a:pt x="9" y="127"/>
                </a:cubicBezTo>
                <a:cubicBezTo>
                  <a:pt x="9" y="161"/>
                  <a:pt x="22" y="193"/>
                  <a:pt x="46" y="217"/>
                </a:cubicBezTo>
                <a:cubicBezTo>
                  <a:pt x="70" y="241"/>
                  <a:pt x="102" y="254"/>
                  <a:pt x="136" y="254"/>
                </a:cubicBezTo>
                <a:cubicBezTo>
                  <a:pt x="136" y="254"/>
                  <a:pt x="136" y="254"/>
                  <a:pt x="136" y="254"/>
                </a:cubicBezTo>
                <a:cubicBezTo>
                  <a:pt x="170" y="254"/>
                  <a:pt x="202" y="241"/>
                  <a:pt x="226" y="217"/>
                </a:cubicBezTo>
                <a:cubicBezTo>
                  <a:pt x="275" y="167"/>
                  <a:pt x="275" y="87"/>
                  <a:pt x="226" y="37"/>
                </a:cubicBezTo>
                <a:cubicBezTo>
                  <a:pt x="202" y="13"/>
                  <a:pt x="170" y="0"/>
                  <a:pt x="136" y="0"/>
                </a:cubicBezTo>
              </a:path>
            </a:pathLst>
          </a:custGeom>
          <a:noFill/>
          <a:ln w="9525">
            <a:solidFill>
              <a:schemeClr val="accent3"/>
            </a:solidFill>
            <a:round/>
            <a:headEnd/>
            <a:tailEnd/>
          </a:ln>
        </p:spPr>
        <p:txBody>
          <a:bodyPr anchor="ctr"/>
          <a:lstStyle/>
          <a:p>
            <a:pPr algn="ctr"/>
            <a:endParaRPr/>
          </a:p>
        </p:txBody>
      </p:sp>
      <p:sp>
        <p:nvSpPr>
          <p:cNvPr id="23" name="Freeform: Shape 31">
            <a:extLst>
              <a:ext uri="{FF2B5EF4-FFF2-40B4-BE49-F238E27FC236}">
                <a16:creationId xmlns:a16="http://schemas.microsoft.com/office/drawing/2014/main" id="{59A36628-BE94-45F8-9651-276491BB79E0}"/>
              </a:ext>
            </a:extLst>
          </p:cNvPr>
          <p:cNvSpPr>
            <a:spLocks/>
          </p:cNvSpPr>
          <p:nvPr/>
        </p:nvSpPr>
        <p:spPr bwMode="auto">
          <a:xfrm>
            <a:off x="4211541" y="2447081"/>
            <a:ext cx="649422" cy="592387"/>
          </a:xfrm>
          <a:custGeom>
            <a:avLst/>
            <a:gdLst>
              <a:gd name="T0" fmla="*/ 106 w 212"/>
              <a:gd name="T1" fmla="*/ 0 h 193"/>
              <a:gd name="T2" fmla="*/ 38 w 212"/>
              <a:gd name="T3" fmla="*/ 28 h 193"/>
              <a:gd name="T4" fmla="*/ 38 w 212"/>
              <a:gd name="T5" fmla="*/ 164 h 193"/>
              <a:gd name="T6" fmla="*/ 106 w 212"/>
              <a:gd name="T7" fmla="*/ 193 h 193"/>
              <a:gd name="T8" fmla="*/ 174 w 212"/>
              <a:gd name="T9" fmla="*/ 164 h 193"/>
              <a:gd name="T10" fmla="*/ 174 w 212"/>
              <a:gd name="T11" fmla="*/ 28 h 193"/>
              <a:gd name="T12" fmla="*/ 106 w 212"/>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212" h="193">
                <a:moveTo>
                  <a:pt x="106" y="0"/>
                </a:moveTo>
                <a:cubicBezTo>
                  <a:pt x="81" y="0"/>
                  <a:pt x="57" y="9"/>
                  <a:pt x="38" y="28"/>
                </a:cubicBezTo>
                <a:cubicBezTo>
                  <a:pt x="0" y="66"/>
                  <a:pt x="0" y="127"/>
                  <a:pt x="38" y="164"/>
                </a:cubicBezTo>
                <a:cubicBezTo>
                  <a:pt x="57" y="183"/>
                  <a:pt x="81" y="193"/>
                  <a:pt x="106" y="193"/>
                </a:cubicBezTo>
                <a:cubicBezTo>
                  <a:pt x="131" y="193"/>
                  <a:pt x="155" y="183"/>
                  <a:pt x="174" y="164"/>
                </a:cubicBezTo>
                <a:cubicBezTo>
                  <a:pt x="212" y="127"/>
                  <a:pt x="212" y="66"/>
                  <a:pt x="174" y="28"/>
                </a:cubicBezTo>
                <a:cubicBezTo>
                  <a:pt x="155" y="9"/>
                  <a:pt x="131" y="0"/>
                  <a:pt x="106" y="0"/>
                </a:cubicBezTo>
              </a:path>
            </a:pathLst>
          </a:custGeom>
          <a:solidFill>
            <a:schemeClr val="accent3"/>
          </a:solidFill>
          <a:ln w="9525">
            <a:noFill/>
            <a:round/>
            <a:headEnd/>
            <a:tailEnd/>
          </a:ln>
        </p:spPr>
        <p:txBody>
          <a:bodyPr anchor="ctr"/>
          <a:lstStyle/>
          <a:p>
            <a:pPr algn="ctr"/>
            <a:endParaRPr/>
          </a:p>
        </p:txBody>
      </p:sp>
      <p:sp>
        <p:nvSpPr>
          <p:cNvPr id="24" name="Freeform: Shape 32">
            <a:extLst>
              <a:ext uri="{FF2B5EF4-FFF2-40B4-BE49-F238E27FC236}">
                <a16:creationId xmlns:a16="http://schemas.microsoft.com/office/drawing/2014/main" id="{D8CD7E98-C3BC-453E-A616-E6E676B4BCF7}"/>
              </a:ext>
            </a:extLst>
          </p:cNvPr>
          <p:cNvSpPr>
            <a:spLocks/>
          </p:cNvSpPr>
          <p:nvPr/>
        </p:nvSpPr>
        <p:spPr bwMode="auto">
          <a:xfrm>
            <a:off x="7262915" y="2352454"/>
            <a:ext cx="816638" cy="779047"/>
          </a:xfrm>
          <a:custGeom>
            <a:avLst/>
            <a:gdLst>
              <a:gd name="T0" fmla="*/ 127 w 266"/>
              <a:gd name="T1" fmla="*/ 251 h 254"/>
              <a:gd name="T2" fmla="*/ 40 w 266"/>
              <a:gd name="T3" fmla="*/ 215 h 254"/>
              <a:gd name="T4" fmla="*/ 3 w 266"/>
              <a:gd name="T5" fmla="*/ 127 h 254"/>
              <a:gd name="T6" fmla="*/ 40 w 266"/>
              <a:gd name="T7" fmla="*/ 40 h 254"/>
              <a:gd name="T8" fmla="*/ 127 w 266"/>
              <a:gd name="T9" fmla="*/ 3 h 254"/>
              <a:gd name="T10" fmla="*/ 215 w 266"/>
              <a:gd name="T11" fmla="*/ 40 h 254"/>
              <a:gd name="T12" fmla="*/ 215 w 266"/>
              <a:gd name="T13" fmla="*/ 215 h 254"/>
              <a:gd name="T14" fmla="*/ 127 w 266"/>
              <a:gd name="T15" fmla="*/ 251 h 254"/>
              <a:gd name="T16" fmla="*/ 127 w 266"/>
              <a:gd name="T17" fmla="*/ 0 h 254"/>
              <a:gd name="T18" fmla="*/ 37 w 266"/>
              <a:gd name="T19" fmla="*/ 37 h 254"/>
              <a:gd name="T20" fmla="*/ 0 w 266"/>
              <a:gd name="T21" fmla="*/ 127 h 254"/>
              <a:gd name="T22" fmla="*/ 37 w 266"/>
              <a:gd name="T23" fmla="*/ 217 h 254"/>
              <a:gd name="T24" fmla="*/ 127 w 266"/>
              <a:gd name="T25" fmla="*/ 254 h 254"/>
              <a:gd name="T26" fmla="*/ 217 w 266"/>
              <a:gd name="T27" fmla="*/ 217 h 254"/>
              <a:gd name="T28" fmla="*/ 217 w 266"/>
              <a:gd name="T29" fmla="*/ 37 h 254"/>
              <a:gd name="T30" fmla="*/ 127 w 266"/>
              <a:gd name="T31"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6" h="254">
                <a:moveTo>
                  <a:pt x="127" y="251"/>
                </a:moveTo>
                <a:cubicBezTo>
                  <a:pt x="94" y="251"/>
                  <a:pt x="63" y="238"/>
                  <a:pt x="40" y="215"/>
                </a:cubicBezTo>
                <a:cubicBezTo>
                  <a:pt x="16" y="191"/>
                  <a:pt x="3" y="160"/>
                  <a:pt x="3" y="127"/>
                </a:cubicBezTo>
                <a:cubicBezTo>
                  <a:pt x="3" y="94"/>
                  <a:pt x="16" y="63"/>
                  <a:pt x="40" y="40"/>
                </a:cubicBezTo>
                <a:cubicBezTo>
                  <a:pt x="63" y="16"/>
                  <a:pt x="94" y="3"/>
                  <a:pt x="127" y="3"/>
                </a:cubicBezTo>
                <a:cubicBezTo>
                  <a:pt x="160" y="3"/>
                  <a:pt x="191" y="16"/>
                  <a:pt x="215" y="40"/>
                </a:cubicBezTo>
                <a:cubicBezTo>
                  <a:pt x="263" y="88"/>
                  <a:pt x="263" y="166"/>
                  <a:pt x="215" y="215"/>
                </a:cubicBezTo>
                <a:cubicBezTo>
                  <a:pt x="191" y="238"/>
                  <a:pt x="160" y="251"/>
                  <a:pt x="127" y="251"/>
                </a:cubicBezTo>
                <a:moveTo>
                  <a:pt x="127" y="0"/>
                </a:moveTo>
                <a:cubicBezTo>
                  <a:pt x="93" y="0"/>
                  <a:pt x="61" y="13"/>
                  <a:pt x="37" y="37"/>
                </a:cubicBezTo>
                <a:cubicBezTo>
                  <a:pt x="13" y="61"/>
                  <a:pt x="0" y="93"/>
                  <a:pt x="0" y="127"/>
                </a:cubicBezTo>
                <a:cubicBezTo>
                  <a:pt x="0" y="161"/>
                  <a:pt x="13" y="193"/>
                  <a:pt x="37" y="217"/>
                </a:cubicBezTo>
                <a:cubicBezTo>
                  <a:pt x="61" y="241"/>
                  <a:pt x="93" y="254"/>
                  <a:pt x="127" y="254"/>
                </a:cubicBezTo>
                <a:cubicBezTo>
                  <a:pt x="161" y="254"/>
                  <a:pt x="193" y="241"/>
                  <a:pt x="217" y="217"/>
                </a:cubicBezTo>
                <a:cubicBezTo>
                  <a:pt x="266" y="167"/>
                  <a:pt x="266" y="87"/>
                  <a:pt x="217" y="37"/>
                </a:cubicBezTo>
                <a:cubicBezTo>
                  <a:pt x="193" y="13"/>
                  <a:pt x="161" y="0"/>
                  <a:pt x="127" y="0"/>
                </a:cubicBezTo>
              </a:path>
            </a:pathLst>
          </a:custGeom>
          <a:noFill/>
          <a:ln w="9525">
            <a:solidFill>
              <a:schemeClr val="accent5"/>
            </a:solidFill>
            <a:round/>
            <a:headEnd/>
            <a:tailEnd/>
          </a:ln>
        </p:spPr>
        <p:txBody>
          <a:bodyPr anchor="ctr"/>
          <a:lstStyle/>
          <a:p>
            <a:pPr algn="ctr"/>
            <a:endParaRPr/>
          </a:p>
        </p:txBody>
      </p:sp>
      <p:sp>
        <p:nvSpPr>
          <p:cNvPr id="25" name="Freeform: Shape 33">
            <a:extLst>
              <a:ext uri="{FF2B5EF4-FFF2-40B4-BE49-F238E27FC236}">
                <a16:creationId xmlns:a16="http://schemas.microsoft.com/office/drawing/2014/main" id="{74296638-C1CD-4F07-BEC4-B605976778C8}"/>
              </a:ext>
            </a:extLst>
          </p:cNvPr>
          <p:cNvSpPr>
            <a:spLocks/>
          </p:cNvSpPr>
          <p:nvPr/>
        </p:nvSpPr>
        <p:spPr bwMode="auto">
          <a:xfrm>
            <a:off x="7327728" y="2447081"/>
            <a:ext cx="649422" cy="592387"/>
          </a:xfrm>
          <a:custGeom>
            <a:avLst/>
            <a:gdLst>
              <a:gd name="T0" fmla="*/ 106 w 212"/>
              <a:gd name="T1" fmla="*/ 0 h 193"/>
              <a:gd name="T2" fmla="*/ 38 w 212"/>
              <a:gd name="T3" fmla="*/ 28 h 193"/>
              <a:gd name="T4" fmla="*/ 38 w 212"/>
              <a:gd name="T5" fmla="*/ 164 h 193"/>
              <a:gd name="T6" fmla="*/ 106 w 212"/>
              <a:gd name="T7" fmla="*/ 193 h 193"/>
              <a:gd name="T8" fmla="*/ 174 w 212"/>
              <a:gd name="T9" fmla="*/ 164 h 193"/>
              <a:gd name="T10" fmla="*/ 174 w 212"/>
              <a:gd name="T11" fmla="*/ 28 h 193"/>
              <a:gd name="T12" fmla="*/ 106 w 212"/>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212" h="193">
                <a:moveTo>
                  <a:pt x="106" y="0"/>
                </a:moveTo>
                <a:cubicBezTo>
                  <a:pt x="81" y="0"/>
                  <a:pt x="57" y="9"/>
                  <a:pt x="38" y="28"/>
                </a:cubicBezTo>
                <a:cubicBezTo>
                  <a:pt x="0" y="66"/>
                  <a:pt x="0" y="127"/>
                  <a:pt x="38" y="164"/>
                </a:cubicBezTo>
                <a:cubicBezTo>
                  <a:pt x="57" y="183"/>
                  <a:pt x="81" y="193"/>
                  <a:pt x="106" y="193"/>
                </a:cubicBezTo>
                <a:cubicBezTo>
                  <a:pt x="131" y="193"/>
                  <a:pt x="155" y="183"/>
                  <a:pt x="174" y="164"/>
                </a:cubicBezTo>
                <a:cubicBezTo>
                  <a:pt x="212" y="127"/>
                  <a:pt x="212" y="66"/>
                  <a:pt x="174" y="28"/>
                </a:cubicBezTo>
                <a:cubicBezTo>
                  <a:pt x="155" y="9"/>
                  <a:pt x="131" y="0"/>
                  <a:pt x="106" y="0"/>
                </a:cubicBezTo>
              </a:path>
            </a:pathLst>
          </a:custGeom>
          <a:solidFill>
            <a:schemeClr val="accent5"/>
          </a:solidFill>
          <a:ln w="9525">
            <a:noFill/>
            <a:round/>
            <a:headEnd/>
            <a:tailEnd/>
          </a:ln>
        </p:spPr>
        <p:txBody>
          <a:bodyPr anchor="ctr"/>
          <a:lstStyle/>
          <a:p>
            <a:pPr algn="ctr"/>
            <a:endParaRPr/>
          </a:p>
        </p:txBody>
      </p:sp>
      <p:sp>
        <p:nvSpPr>
          <p:cNvPr id="26" name="Freeform: Shape 34">
            <a:extLst>
              <a:ext uri="{FF2B5EF4-FFF2-40B4-BE49-F238E27FC236}">
                <a16:creationId xmlns:a16="http://schemas.microsoft.com/office/drawing/2014/main" id="{1A0DDFA5-13A8-4F8B-A78A-6246DFF32F99}"/>
              </a:ext>
            </a:extLst>
          </p:cNvPr>
          <p:cNvSpPr>
            <a:spLocks/>
          </p:cNvSpPr>
          <p:nvPr/>
        </p:nvSpPr>
        <p:spPr bwMode="auto">
          <a:xfrm>
            <a:off x="3720262" y="4114060"/>
            <a:ext cx="346099" cy="346099"/>
          </a:xfrm>
          <a:custGeom>
            <a:avLst/>
            <a:gdLst>
              <a:gd name="T0" fmla="*/ 2 w 113"/>
              <a:gd name="T1" fmla="*/ 36 h 113"/>
              <a:gd name="T2" fmla="*/ 0 w 113"/>
              <a:gd name="T3" fmla="*/ 41 h 113"/>
              <a:gd name="T4" fmla="*/ 0 w 113"/>
              <a:gd name="T5" fmla="*/ 107 h 113"/>
              <a:gd name="T6" fmla="*/ 6 w 113"/>
              <a:gd name="T7" fmla="*/ 113 h 113"/>
              <a:gd name="T8" fmla="*/ 107 w 113"/>
              <a:gd name="T9" fmla="*/ 113 h 113"/>
              <a:gd name="T10" fmla="*/ 113 w 113"/>
              <a:gd name="T11" fmla="*/ 107 h 113"/>
              <a:gd name="T12" fmla="*/ 113 w 113"/>
              <a:gd name="T13" fmla="*/ 41 h 113"/>
              <a:gd name="T14" fmla="*/ 110 w 113"/>
              <a:gd name="T15" fmla="*/ 36 h 113"/>
              <a:gd name="T16" fmla="*/ 59 w 113"/>
              <a:gd name="T17" fmla="*/ 1 h 113"/>
              <a:gd name="T18" fmla="*/ 54 w 113"/>
              <a:gd name="T19" fmla="*/ 1 h 113"/>
              <a:gd name="T20" fmla="*/ 2 w 113"/>
              <a:gd name="T21" fmla="*/ 36 h 113"/>
              <a:gd name="T22" fmla="*/ 9 w 113"/>
              <a:gd name="T23" fmla="*/ 53 h 113"/>
              <a:gd name="T24" fmla="*/ 39 w 113"/>
              <a:gd name="T25" fmla="*/ 73 h 113"/>
              <a:gd name="T26" fmla="*/ 9 w 113"/>
              <a:gd name="T27" fmla="*/ 94 h 113"/>
              <a:gd name="T28" fmla="*/ 9 w 113"/>
              <a:gd name="T29" fmla="*/ 53 h 113"/>
              <a:gd name="T30" fmla="*/ 46 w 113"/>
              <a:gd name="T31" fmla="*/ 68 h 113"/>
              <a:gd name="T32" fmla="*/ 9 w 113"/>
              <a:gd name="T33" fmla="*/ 42 h 113"/>
              <a:gd name="T34" fmla="*/ 56 w 113"/>
              <a:gd name="T35" fmla="*/ 9 h 113"/>
              <a:gd name="T36" fmla="*/ 104 w 113"/>
              <a:gd name="T37" fmla="*/ 42 h 113"/>
              <a:gd name="T38" fmla="*/ 66 w 113"/>
              <a:gd name="T39" fmla="*/ 68 h 113"/>
              <a:gd name="T40" fmla="*/ 59 w 113"/>
              <a:gd name="T41" fmla="*/ 63 h 113"/>
              <a:gd name="T42" fmla="*/ 54 w 113"/>
              <a:gd name="T43" fmla="*/ 63 h 113"/>
              <a:gd name="T44" fmla="*/ 46 w 113"/>
              <a:gd name="T45" fmla="*/ 68 h 113"/>
              <a:gd name="T46" fmla="*/ 74 w 113"/>
              <a:gd name="T47" fmla="*/ 73 h 113"/>
              <a:gd name="T48" fmla="*/ 104 w 113"/>
              <a:gd name="T49" fmla="*/ 53 h 113"/>
              <a:gd name="T50" fmla="*/ 104 w 113"/>
              <a:gd name="T51" fmla="*/ 94 h 113"/>
              <a:gd name="T52" fmla="*/ 74 w 113"/>
              <a:gd name="T53" fmla="*/ 73 h 113"/>
              <a:gd name="T54" fmla="*/ 104 w 113"/>
              <a:gd name="T55" fmla="*/ 104 h 113"/>
              <a:gd name="T56" fmla="*/ 56 w 113"/>
              <a:gd name="T57" fmla="*/ 72 h 113"/>
              <a:gd name="T58" fmla="*/ 9 w 113"/>
              <a:gd name="T59" fmla="*/ 104 h 113"/>
              <a:gd name="T60" fmla="*/ 104 w 113"/>
              <a:gd name="T61" fmla="*/ 10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3" h="113">
                <a:moveTo>
                  <a:pt x="2" y="36"/>
                </a:moveTo>
                <a:cubicBezTo>
                  <a:pt x="1" y="37"/>
                  <a:pt x="0" y="39"/>
                  <a:pt x="0" y="41"/>
                </a:cubicBezTo>
                <a:cubicBezTo>
                  <a:pt x="0" y="63"/>
                  <a:pt x="0" y="85"/>
                  <a:pt x="0" y="107"/>
                </a:cubicBezTo>
                <a:cubicBezTo>
                  <a:pt x="0" y="111"/>
                  <a:pt x="2" y="113"/>
                  <a:pt x="6" y="113"/>
                </a:cubicBezTo>
                <a:cubicBezTo>
                  <a:pt x="107" y="113"/>
                  <a:pt x="107" y="113"/>
                  <a:pt x="107" y="113"/>
                </a:cubicBezTo>
                <a:cubicBezTo>
                  <a:pt x="110" y="113"/>
                  <a:pt x="113" y="111"/>
                  <a:pt x="113" y="107"/>
                </a:cubicBezTo>
                <a:cubicBezTo>
                  <a:pt x="113" y="85"/>
                  <a:pt x="113" y="63"/>
                  <a:pt x="113" y="41"/>
                </a:cubicBezTo>
                <a:cubicBezTo>
                  <a:pt x="113" y="39"/>
                  <a:pt x="112" y="37"/>
                  <a:pt x="110" y="36"/>
                </a:cubicBezTo>
                <a:cubicBezTo>
                  <a:pt x="59" y="1"/>
                  <a:pt x="59" y="1"/>
                  <a:pt x="59" y="1"/>
                </a:cubicBezTo>
                <a:cubicBezTo>
                  <a:pt x="57" y="0"/>
                  <a:pt x="55" y="0"/>
                  <a:pt x="54" y="1"/>
                </a:cubicBezTo>
                <a:lnTo>
                  <a:pt x="2" y="36"/>
                </a:lnTo>
                <a:close/>
                <a:moveTo>
                  <a:pt x="9" y="53"/>
                </a:moveTo>
                <a:cubicBezTo>
                  <a:pt x="39" y="73"/>
                  <a:pt x="39" y="73"/>
                  <a:pt x="39" y="73"/>
                </a:cubicBezTo>
                <a:cubicBezTo>
                  <a:pt x="9" y="94"/>
                  <a:pt x="9" y="94"/>
                  <a:pt x="9" y="94"/>
                </a:cubicBezTo>
                <a:lnTo>
                  <a:pt x="9" y="53"/>
                </a:lnTo>
                <a:close/>
                <a:moveTo>
                  <a:pt x="46" y="68"/>
                </a:moveTo>
                <a:cubicBezTo>
                  <a:pt x="9" y="42"/>
                  <a:pt x="9" y="42"/>
                  <a:pt x="9" y="42"/>
                </a:cubicBezTo>
                <a:cubicBezTo>
                  <a:pt x="56" y="9"/>
                  <a:pt x="56" y="9"/>
                  <a:pt x="56" y="9"/>
                </a:cubicBezTo>
                <a:cubicBezTo>
                  <a:pt x="104" y="42"/>
                  <a:pt x="104" y="42"/>
                  <a:pt x="104" y="42"/>
                </a:cubicBezTo>
                <a:cubicBezTo>
                  <a:pt x="66" y="68"/>
                  <a:pt x="66" y="68"/>
                  <a:pt x="66" y="68"/>
                </a:cubicBezTo>
                <a:cubicBezTo>
                  <a:pt x="59" y="63"/>
                  <a:pt x="59" y="63"/>
                  <a:pt x="59" y="63"/>
                </a:cubicBezTo>
                <a:cubicBezTo>
                  <a:pt x="57" y="62"/>
                  <a:pt x="55" y="62"/>
                  <a:pt x="54" y="63"/>
                </a:cubicBezTo>
                <a:lnTo>
                  <a:pt x="46" y="68"/>
                </a:lnTo>
                <a:close/>
                <a:moveTo>
                  <a:pt x="74" y="73"/>
                </a:moveTo>
                <a:cubicBezTo>
                  <a:pt x="104" y="53"/>
                  <a:pt x="104" y="53"/>
                  <a:pt x="104" y="53"/>
                </a:cubicBezTo>
                <a:cubicBezTo>
                  <a:pt x="104" y="94"/>
                  <a:pt x="104" y="94"/>
                  <a:pt x="104" y="94"/>
                </a:cubicBezTo>
                <a:lnTo>
                  <a:pt x="74" y="73"/>
                </a:lnTo>
                <a:close/>
                <a:moveTo>
                  <a:pt x="104" y="104"/>
                </a:moveTo>
                <a:cubicBezTo>
                  <a:pt x="56" y="72"/>
                  <a:pt x="56" y="72"/>
                  <a:pt x="56" y="72"/>
                </a:cubicBezTo>
                <a:cubicBezTo>
                  <a:pt x="9" y="104"/>
                  <a:pt x="9" y="104"/>
                  <a:pt x="9" y="104"/>
                </a:cubicBezTo>
                <a:lnTo>
                  <a:pt x="104"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Freeform: Shape 35">
            <a:extLst>
              <a:ext uri="{FF2B5EF4-FFF2-40B4-BE49-F238E27FC236}">
                <a16:creationId xmlns:a16="http://schemas.microsoft.com/office/drawing/2014/main" id="{03785432-2D2E-468F-87D8-05F8FD537258}"/>
              </a:ext>
            </a:extLst>
          </p:cNvPr>
          <p:cNvSpPr>
            <a:spLocks/>
          </p:cNvSpPr>
          <p:nvPr/>
        </p:nvSpPr>
        <p:spPr bwMode="auto">
          <a:xfrm>
            <a:off x="8113257" y="4178872"/>
            <a:ext cx="364246" cy="229437"/>
          </a:xfrm>
          <a:custGeom>
            <a:avLst/>
            <a:gdLst>
              <a:gd name="T0" fmla="*/ 6 w 119"/>
              <a:gd name="T1" fmla="*/ 75 h 75"/>
              <a:gd name="T2" fmla="*/ 0 w 119"/>
              <a:gd name="T3" fmla="*/ 69 h 75"/>
              <a:gd name="T4" fmla="*/ 0 w 119"/>
              <a:gd name="T5" fmla="*/ 7 h 75"/>
              <a:gd name="T6" fmla="*/ 6 w 119"/>
              <a:gd name="T7" fmla="*/ 0 h 75"/>
              <a:gd name="T8" fmla="*/ 113 w 119"/>
              <a:gd name="T9" fmla="*/ 0 h 75"/>
              <a:gd name="T10" fmla="*/ 119 w 119"/>
              <a:gd name="T11" fmla="*/ 7 h 75"/>
              <a:gd name="T12" fmla="*/ 119 w 119"/>
              <a:gd name="T13" fmla="*/ 69 h 75"/>
              <a:gd name="T14" fmla="*/ 113 w 119"/>
              <a:gd name="T15" fmla="*/ 75 h 75"/>
              <a:gd name="T16" fmla="*/ 6 w 119"/>
              <a:gd name="T17" fmla="*/ 75 h 75"/>
              <a:gd name="T18" fmla="*/ 41 w 119"/>
              <a:gd name="T19" fmla="*/ 14 h 75"/>
              <a:gd name="T20" fmla="*/ 89 w 119"/>
              <a:gd name="T21" fmla="*/ 38 h 75"/>
              <a:gd name="T22" fmla="*/ 41 w 119"/>
              <a:gd name="T23" fmla="*/ 62 h 75"/>
              <a:gd name="T24" fmla="*/ 41 w 119"/>
              <a:gd name="T25" fmla="*/ 1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75">
                <a:moveTo>
                  <a:pt x="6" y="75"/>
                </a:moveTo>
                <a:cubicBezTo>
                  <a:pt x="3" y="75"/>
                  <a:pt x="0" y="73"/>
                  <a:pt x="0" y="69"/>
                </a:cubicBezTo>
                <a:cubicBezTo>
                  <a:pt x="0" y="48"/>
                  <a:pt x="0" y="28"/>
                  <a:pt x="0" y="7"/>
                </a:cubicBezTo>
                <a:cubicBezTo>
                  <a:pt x="0" y="3"/>
                  <a:pt x="3" y="0"/>
                  <a:pt x="6" y="0"/>
                </a:cubicBezTo>
                <a:cubicBezTo>
                  <a:pt x="113" y="0"/>
                  <a:pt x="113" y="0"/>
                  <a:pt x="113" y="0"/>
                </a:cubicBezTo>
                <a:cubicBezTo>
                  <a:pt x="116" y="0"/>
                  <a:pt x="119" y="3"/>
                  <a:pt x="119" y="7"/>
                </a:cubicBezTo>
                <a:cubicBezTo>
                  <a:pt x="119" y="28"/>
                  <a:pt x="119" y="48"/>
                  <a:pt x="119" y="69"/>
                </a:cubicBezTo>
                <a:cubicBezTo>
                  <a:pt x="119" y="73"/>
                  <a:pt x="116" y="75"/>
                  <a:pt x="113" y="75"/>
                </a:cubicBezTo>
                <a:cubicBezTo>
                  <a:pt x="60" y="75"/>
                  <a:pt x="59" y="75"/>
                  <a:pt x="6" y="75"/>
                </a:cubicBezTo>
                <a:close/>
                <a:moveTo>
                  <a:pt x="41" y="14"/>
                </a:moveTo>
                <a:cubicBezTo>
                  <a:pt x="89" y="38"/>
                  <a:pt x="89" y="38"/>
                  <a:pt x="89" y="38"/>
                </a:cubicBezTo>
                <a:cubicBezTo>
                  <a:pt x="41" y="62"/>
                  <a:pt x="41" y="62"/>
                  <a:pt x="41" y="62"/>
                </a:cubicBezTo>
                <a:lnTo>
                  <a:pt x="4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Freeform: Shape 36">
            <a:extLst>
              <a:ext uri="{FF2B5EF4-FFF2-40B4-BE49-F238E27FC236}">
                <a16:creationId xmlns:a16="http://schemas.microsoft.com/office/drawing/2014/main" id="{300DCC95-698E-4F29-9B01-EAE72121B3AF}"/>
              </a:ext>
            </a:extLst>
          </p:cNvPr>
          <p:cNvSpPr>
            <a:spLocks/>
          </p:cNvSpPr>
          <p:nvPr/>
        </p:nvSpPr>
        <p:spPr bwMode="auto">
          <a:xfrm>
            <a:off x="7483278" y="2601335"/>
            <a:ext cx="365543" cy="244992"/>
          </a:xfrm>
          <a:custGeom>
            <a:avLst/>
            <a:gdLst>
              <a:gd name="T0" fmla="*/ 116 w 119"/>
              <a:gd name="T1" fmla="*/ 4 h 80"/>
              <a:gd name="T2" fmla="*/ 108 w 119"/>
              <a:gd name="T3" fmla="*/ 4 h 80"/>
              <a:gd name="T4" fmla="*/ 108 w 119"/>
              <a:gd name="T5" fmla="*/ 2 h 80"/>
              <a:gd name="T6" fmla="*/ 106 w 119"/>
              <a:gd name="T7" fmla="*/ 0 h 80"/>
              <a:gd name="T8" fmla="*/ 93 w 119"/>
              <a:gd name="T9" fmla="*/ 0 h 80"/>
              <a:gd name="T10" fmla="*/ 91 w 119"/>
              <a:gd name="T11" fmla="*/ 2 h 80"/>
              <a:gd name="T12" fmla="*/ 91 w 119"/>
              <a:gd name="T13" fmla="*/ 4 h 80"/>
              <a:gd name="T14" fmla="*/ 19 w 119"/>
              <a:gd name="T15" fmla="*/ 4 h 80"/>
              <a:gd name="T16" fmla="*/ 19 w 119"/>
              <a:gd name="T17" fmla="*/ 2 h 80"/>
              <a:gd name="T18" fmla="*/ 17 w 119"/>
              <a:gd name="T19" fmla="*/ 0 h 80"/>
              <a:gd name="T20" fmla="*/ 13 w 119"/>
              <a:gd name="T21" fmla="*/ 0 h 80"/>
              <a:gd name="T22" fmla="*/ 10 w 119"/>
              <a:gd name="T23" fmla="*/ 2 h 80"/>
              <a:gd name="T24" fmla="*/ 10 w 119"/>
              <a:gd name="T25" fmla="*/ 4 h 80"/>
              <a:gd name="T26" fmla="*/ 4 w 119"/>
              <a:gd name="T27" fmla="*/ 4 h 80"/>
              <a:gd name="T28" fmla="*/ 0 w 119"/>
              <a:gd name="T29" fmla="*/ 8 h 80"/>
              <a:gd name="T30" fmla="*/ 0 w 119"/>
              <a:gd name="T31" fmla="*/ 77 h 80"/>
              <a:gd name="T32" fmla="*/ 4 w 119"/>
              <a:gd name="T33" fmla="*/ 80 h 80"/>
              <a:gd name="T34" fmla="*/ 116 w 119"/>
              <a:gd name="T35" fmla="*/ 80 h 80"/>
              <a:gd name="T36" fmla="*/ 119 w 119"/>
              <a:gd name="T37" fmla="*/ 77 h 80"/>
              <a:gd name="T38" fmla="*/ 119 w 119"/>
              <a:gd name="T39" fmla="*/ 8 h 80"/>
              <a:gd name="T40" fmla="*/ 116 w 119"/>
              <a:gd name="T41" fmla="*/ 4 h 80"/>
              <a:gd name="T42" fmla="*/ 15 w 119"/>
              <a:gd name="T43" fmla="*/ 10 h 80"/>
              <a:gd name="T44" fmla="*/ 10 w 119"/>
              <a:gd name="T45" fmla="*/ 15 h 80"/>
              <a:gd name="T46" fmla="*/ 15 w 119"/>
              <a:gd name="T47" fmla="*/ 20 h 80"/>
              <a:gd name="T48" fmla="*/ 20 w 119"/>
              <a:gd name="T49" fmla="*/ 15 h 80"/>
              <a:gd name="T50" fmla="*/ 15 w 119"/>
              <a:gd name="T51" fmla="*/ 10 h 80"/>
              <a:gd name="T52" fmla="*/ 106 w 119"/>
              <a:gd name="T53" fmla="*/ 12 h 80"/>
              <a:gd name="T54" fmla="*/ 93 w 119"/>
              <a:gd name="T55" fmla="*/ 12 h 80"/>
              <a:gd name="T56" fmla="*/ 91 w 119"/>
              <a:gd name="T57" fmla="*/ 14 h 80"/>
              <a:gd name="T58" fmla="*/ 91 w 119"/>
              <a:gd name="T59" fmla="*/ 16 h 80"/>
              <a:gd name="T60" fmla="*/ 93 w 119"/>
              <a:gd name="T61" fmla="*/ 18 h 80"/>
              <a:gd name="T62" fmla="*/ 106 w 119"/>
              <a:gd name="T63" fmla="*/ 18 h 80"/>
              <a:gd name="T64" fmla="*/ 108 w 119"/>
              <a:gd name="T65" fmla="*/ 16 h 80"/>
              <a:gd name="T66" fmla="*/ 108 w 119"/>
              <a:gd name="T67" fmla="*/ 14 h 80"/>
              <a:gd name="T68" fmla="*/ 106 w 119"/>
              <a:gd name="T69" fmla="*/ 12 h 80"/>
              <a:gd name="T70" fmla="*/ 60 w 119"/>
              <a:gd name="T71" fmla="*/ 9 h 80"/>
              <a:gd name="T72" fmla="*/ 93 w 119"/>
              <a:gd name="T73" fmla="*/ 42 h 80"/>
              <a:gd name="T74" fmla="*/ 60 w 119"/>
              <a:gd name="T75" fmla="*/ 76 h 80"/>
              <a:gd name="T76" fmla="*/ 26 w 119"/>
              <a:gd name="T77" fmla="*/ 42 h 80"/>
              <a:gd name="T78" fmla="*/ 60 w 119"/>
              <a:gd name="T79" fmla="*/ 9 h 80"/>
              <a:gd name="T80" fmla="*/ 60 w 119"/>
              <a:gd name="T81" fmla="*/ 16 h 80"/>
              <a:gd name="T82" fmla="*/ 86 w 119"/>
              <a:gd name="T83" fmla="*/ 42 h 80"/>
              <a:gd name="T84" fmla="*/ 60 w 119"/>
              <a:gd name="T85" fmla="*/ 69 h 80"/>
              <a:gd name="T86" fmla="*/ 33 w 119"/>
              <a:gd name="T87" fmla="*/ 42 h 80"/>
              <a:gd name="T88" fmla="*/ 60 w 119"/>
              <a:gd name="T89" fmla="*/ 16 h 80"/>
              <a:gd name="T90" fmla="*/ 60 w 119"/>
              <a:gd name="T91" fmla="*/ 23 h 80"/>
              <a:gd name="T92" fmla="*/ 79 w 119"/>
              <a:gd name="T93" fmla="*/ 42 h 80"/>
              <a:gd name="T94" fmla="*/ 60 w 119"/>
              <a:gd name="T95" fmla="*/ 61 h 80"/>
              <a:gd name="T96" fmla="*/ 41 w 119"/>
              <a:gd name="T97" fmla="*/ 42 h 80"/>
              <a:gd name="T98" fmla="*/ 60 w 119"/>
              <a:gd name="T99" fmla="*/ 23 h 80"/>
              <a:gd name="T100" fmla="*/ 60 w 119"/>
              <a:gd name="T101" fmla="*/ 28 h 80"/>
              <a:gd name="T102" fmla="*/ 71 w 119"/>
              <a:gd name="T103" fmla="*/ 33 h 80"/>
              <a:gd name="T104" fmla="*/ 62 w 119"/>
              <a:gd name="T105" fmla="*/ 31 h 80"/>
              <a:gd name="T106" fmla="*/ 47 w 119"/>
              <a:gd name="T107" fmla="*/ 45 h 80"/>
              <a:gd name="T108" fmla="*/ 49 w 119"/>
              <a:gd name="T109" fmla="*/ 52 h 80"/>
              <a:gd name="T110" fmla="*/ 45 w 119"/>
              <a:gd name="T111" fmla="*/ 42 h 80"/>
              <a:gd name="T112" fmla="*/ 60 w 119"/>
              <a:gd name="T113" fmla="*/ 2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9" h="80">
                <a:moveTo>
                  <a:pt x="116" y="4"/>
                </a:moveTo>
                <a:cubicBezTo>
                  <a:pt x="108" y="4"/>
                  <a:pt x="108" y="4"/>
                  <a:pt x="108" y="4"/>
                </a:cubicBezTo>
                <a:cubicBezTo>
                  <a:pt x="108" y="2"/>
                  <a:pt x="108" y="2"/>
                  <a:pt x="108" y="2"/>
                </a:cubicBezTo>
                <a:cubicBezTo>
                  <a:pt x="108" y="0"/>
                  <a:pt x="108" y="0"/>
                  <a:pt x="106" y="0"/>
                </a:cubicBezTo>
                <a:cubicBezTo>
                  <a:pt x="93" y="0"/>
                  <a:pt x="93" y="0"/>
                  <a:pt x="93" y="0"/>
                </a:cubicBezTo>
                <a:cubicBezTo>
                  <a:pt x="91" y="0"/>
                  <a:pt x="91" y="0"/>
                  <a:pt x="91" y="2"/>
                </a:cubicBezTo>
                <a:cubicBezTo>
                  <a:pt x="91" y="4"/>
                  <a:pt x="91" y="4"/>
                  <a:pt x="91" y="4"/>
                </a:cubicBezTo>
                <a:cubicBezTo>
                  <a:pt x="19" y="4"/>
                  <a:pt x="19" y="4"/>
                  <a:pt x="19" y="4"/>
                </a:cubicBezTo>
                <a:cubicBezTo>
                  <a:pt x="19" y="2"/>
                  <a:pt x="19" y="2"/>
                  <a:pt x="19" y="2"/>
                </a:cubicBezTo>
                <a:cubicBezTo>
                  <a:pt x="19" y="0"/>
                  <a:pt x="18" y="0"/>
                  <a:pt x="17" y="0"/>
                </a:cubicBezTo>
                <a:cubicBezTo>
                  <a:pt x="13" y="0"/>
                  <a:pt x="13" y="0"/>
                  <a:pt x="13" y="0"/>
                </a:cubicBezTo>
                <a:cubicBezTo>
                  <a:pt x="11" y="0"/>
                  <a:pt x="10" y="0"/>
                  <a:pt x="10" y="2"/>
                </a:cubicBezTo>
                <a:cubicBezTo>
                  <a:pt x="10" y="4"/>
                  <a:pt x="10" y="4"/>
                  <a:pt x="10" y="4"/>
                </a:cubicBezTo>
                <a:cubicBezTo>
                  <a:pt x="4" y="4"/>
                  <a:pt x="4" y="4"/>
                  <a:pt x="4" y="4"/>
                </a:cubicBezTo>
                <a:cubicBezTo>
                  <a:pt x="2" y="4"/>
                  <a:pt x="0" y="6"/>
                  <a:pt x="0" y="8"/>
                </a:cubicBezTo>
                <a:cubicBezTo>
                  <a:pt x="0" y="77"/>
                  <a:pt x="0" y="77"/>
                  <a:pt x="0" y="77"/>
                </a:cubicBezTo>
                <a:cubicBezTo>
                  <a:pt x="0" y="79"/>
                  <a:pt x="2" y="80"/>
                  <a:pt x="4" y="80"/>
                </a:cubicBezTo>
                <a:cubicBezTo>
                  <a:pt x="116" y="80"/>
                  <a:pt x="116" y="80"/>
                  <a:pt x="116" y="80"/>
                </a:cubicBezTo>
                <a:cubicBezTo>
                  <a:pt x="117" y="80"/>
                  <a:pt x="119" y="79"/>
                  <a:pt x="119" y="77"/>
                </a:cubicBezTo>
                <a:cubicBezTo>
                  <a:pt x="119" y="8"/>
                  <a:pt x="119" y="8"/>
                  <a:pt x="119" y="8"/>
                </a:cubicBezTo>
                <a:cubicBezTo>
                  <a:pt x="119" y="6"/>
                  <a:pt x="117" y="4"/>
                  <a:pt x="116" y="4"/>
                </a:cubicBezTo>
                <a:close/>
                <a:moveTo>
                  <a:pt x="15" y="10"/>
                </a:moveTo>
                <a:cubicBezTo>
                  <a:pt x="12" y="10"/>
                  <a:pt x="10" y="12"/>
                  <a:pt x="10" y="15"/>
                </a:cubicBezTo>
                <a:cubicBezTo>
                  <a:pt x="10" y="17"/>
                  <a:pt x="12" y="20"/>
                  <a:pt x="15" y="20"/>
                </a:cubicBezTo>
                <a:cubicBezTo>
                  <a:pt x="18" y="20"/>
                  <a:pt x="20" y="17"/>
                  <a:pt x="20" y="15"/>
                </a:cubicBezTo>
                <a:cubicBezTo>
                  <a:pt x="20" y="12"/>
                  <a:pt x="18" y="10"/>
                  <a:pt x="15" y="10"/>
                </a:cubicBezTo>
                <a:close/>
                <a:moveTo>
                  <a:pt x="106" y="12"/>
                </a:moveTo>
                <a:cubicBezTo>
                  <a:pt x="93" y="12"/>
                  <a:pt x="93" y="12"/>
                  <a:pt x="93" y="12"/>
                </a:cubicBezTo>
                <a:cubicBezTo>
                  <a:pt x="91" y="12"/>
                  <a:pt x="91" y="13"/>
                  <a:pt x="91" y="14"/>
                </a:cubicBezTo>
                <a:cubicBezTo>
                  <a:pt x="91" y="16"/>
                  <a:pt x="91" y="16"/>
                  <a:pt x="91" y="16"/>
                </a:cubicBezTo>
                <a:cubicBezTo>
                  <a:pt x="91" y="17"/>
                  <a:pt x="91" y="18"/>
                  <a:pt x="93" y="18"/>
                </a:cubicBezTo>
                <a:cubicBezTo>
                  <a:pt x="106" y="18"/>
                  <a:pt x="106" y="18"/>
                  <a:pt x="106" y="18"/>
                </a:cubicBezTo>
                <a:cubicBezTo>
                  <a:pt x="108" y="18"/>
                  <a:pt x="108" y="17"/>
                  <a:pt x="108" y="16"/>
                </a:cubicBezTo>
                <a:cubicBezTo>
                  <a:pt x="108" y="14"/>
                  <a:pt x="108" y="14"/>
                  <a:pt x="108" y="14"/>
                </a:cubicBezTo>
                <a:cubicBezTo>
                  <a:pt x="108" y="13"/>
                  <a:pt x="108" y="12"/>
                  <a:pt x="106" y="12"/>
                </a:cubicBezTo>
                <a:close/>
                <a:moveTo>
                  <a:pt x="60" y="9"/>
                </a:moveTo>
                <a:cubicBezTo>
                  <a:pt x="78" y="9"/>
                  <a:pt x="93" y="24"/>
                  <a:pt x="93" y="42"/>
                </a:cubicBezTo>
                <a:cubicBezTo>
                  <a:pt x="93" y="61"/>
                  <a:pt x="78" y="76"/>
                  <a:pt x="60" y="76"/>
                </a:cubicBezTo>
                <a:cubicBezTo>
                  <a:pt x="41" y="76"/>
                  <a:pt x="26" y="61"/>
                  <a:pt x="26" y="42"/>
                </a:cubicBezTo>
                <a:cubicBezTo>
                  <a:pt x="26" y="24"/>
                  <a:pt x="41" y="9"/>
                  <a:pt x="60" y="9"/>
                </a:cubicBezTo>
                <a:close/>
                <a:moveTo>
                  <a:pt x="60" y="16"/>
                </a:moveTo>
                <a:cubicBezTo>
                  <a:pt x="74" y="16"/>
                  <a:pt x="86" y="28"/>
                  <a:pt x="86" y="42"/>
                </a:cubicBezTo>
                <a:cubicBezTo>
                  <a:pt x="86" y="57"/>
                  <a:pt x="74" y="69"/>
                  <a:pt x="60" y="69"/>
                </a:cubicBezTo>
                <a:cubicBezTo>
                  <a:pt x="45" y="69"/>
                  <a:pt x="33" y="57"/>
                  <a:pt x="33" y="42"/>
                </a:cubicBezTo>
                <a:cubicBezTo>
                  <a:pt x="33" y="28"/>
                  <a:pt x="45" y="16"/>
                  <a:pt x="60" y="16"/>
                </a:cubicBezTo>
                <a:close/>
                <a:moveTo>
                  <a:pt x="60" y="23"/>
                </a:moveTo>
                <a:cubicBezTo>
                  <a:pt x="70" y="23"/>
                  <a:pt x="79" y="32"/>
                  <a:pt x="79" y="42"/>
                </a:cubicBezTo>
                <a:cubicBezTo>
                  <a:pt x="79" y="53"/>
                  <a:pt x="70" y="61"/>
                  <a:pt x="60" y="61"/>
                </a:cubicBezTo>
                <a:cubicBezTo>
                  <a:pt x="49" y="61"/>
                  <a:pt x="41" y="53"/>
                  <a:pt x="41" y="42"/>
                </a:cubicBezTo>
                <a:cubicBezTo>
                  <a:pt x="41" y="32"/>
                  <a:pt x="49" y="23"/>
                  <a:pt x="60" y="23"/>
                </a:cubicBezTo>
                <a:close/>
                <a:moveTo>
                  <a:pt x="60" y="28"/>
                </a:moveTo>
                <a:cubicBezTo>
                  <a:pt x="64" y="28"/>
                  <a:pt x="68" y="30"/>
                  <a:pt x="71" y="33"/>
                </a:cubicBezTo>
                <a:cubicBezTo>
                  <a:pt x="68" y="32"/>
                  <a:pt x="65" y="31"/>
                  <a:pt x="62" y="31"/>
                </a:cubicBezTo>
                <a:cubicBezTo>
                  <a:pt x="54" y="31"/>
                  <a:pt x="47" y="37"/>
                  <a:pt x="47" y="45"/>
                </a:cubicBezTo>
                <a:cubicBezTo>
                  <a:pt x="47" y="48"/>
                  <a:pt x="48" y="50"/>
                  <a:pt x="49" y="52"/>
                </a:cubicBezTo>
                <a:cubicBezTo>
                  <a:pt x="47" y="50"/>
                  <a:pt x="45" y="46"/>
                  <a:pt x="45" y="42"/>
                </a:cubicBezTo>
                <a:cubicBezTo>
                  <a:pt x="45" y="34"/>
                  <a:pt x="52" y="28"/>
                  <a:pt x="60"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Freeform: Shape 37">
            <a:extLst>
              <a:ext uri="{FF2B5EF4-FFF2-40B4-BE49-F238E27FC236}">
                <a16:creationId xmlns:a16="http://schemas.microsoft.com/office/drawing/2014/main" id="{EFF54299-D198-47AA-BAC7-C533BA934646}"/>
              </a:ext>
            </a:extLst>
          </p:cNvPr>
          <p:cNvSpPr>
            <a:spLocks/>
          </p:cNvSpPr>
          <p:nvPr/>
        </p:nvSpPr>
        <p:spPr bwMode="auto">
          <a:xfrm>
            <a:off x="6005552" y="1935062"/>
            <a:ext cx="177587" cy="334433"/>
          </a:xfrm>
          <a:custGeom>
            <a:avLst/>
            <a:gdLst>
              <a:gd name="T0" fmla="*/ 58 w 58"/>
              <a:gd name="T1" fmla="*/ 73 h 109"/>
              <a:gd name="T2" fmla="*/ 57 w 58"/>
              <a:gd name="T3" fmla="*/ 81 h 109"/>
              <a:gd name="T4" fmla="*/ 52 w 58"/>
              <a:gd name="T5" fmla="*/ 89 h 109"/>
              <a:gd name="T6" fmla="*/ 44 w 58"/>
              <a:gd name="T7" fmla="*/ 95 h 109"/>
              <a:gd name="T8" fmla="*/ 34 w 58"/>
              <a:gd name="T9" fmla="*/ 99 h 109"/>
              <a:gd name="T10" fmla="*/ 34 w 58"/>
              <a:gd name="T11" fmla="*/ 109 h 109"/>
              <a:gd name="T12" fmla="*/ 26 w 58"/>
              <a:gd name="T13" fmla="*/ 109 h 109"/>
              <a:gd name="T14" fmla="*/ 26 w 58"/>
              <a:gd name="T15" fmla="*/ 100 h 109"/>
              <a:gd name="T16" fmla="*/ 26 w 58"/>
              <a:gd name="T17" fmla="*/ 100 h 109"/>
              <a:gd name="T18" fmla="*/ 25 w 58"/>
              <a:gd name="T19" fmla="*/ 100 h 109"/>
              <a:gd name="T20" fmla="*/ 18 w 58"/>
              <a:gd name="T21" fmla="*/ 100 h 109"/>
              <a:gd name="T22" fmla="*/ 11 w 58"/>
              <a:gd name="T23" fmla="*/ 98 h 109"/>
              <a:gd name="T24" fmla="*/ 5 w 58"/>
              <a:gd name="T25" fmla="*/ 96 h 109"/>
              <a:gd name="T26" fmla="*/ 0 w 58"/>
              <a:gd name="T27" fmla="*/ 94 h 109"/>
              <a:gd name="T28" fmla="*/ 4 w 58"/>
              <a:gd name="T29" fmla="*/ 80 h 109"/>
              <a:gd name="T30" fmla="*/ 8 w 58"/>
              <a:gd name="T31" fmla="*/ 83 h 109"/>
              <a:gd name="T32" fmla="*/ 14 w 58"/>
              <a:gd name="T33" fmla="*/ 85 h 109"/>
              <a:gd name="T34" fmla="*/ 20 w 58"/>
              <a:gd name="T35" fmla="*/ 88 h 109"/>
              <a:gd name="T36" fmla="*/ 26 w 58"/>
              <a:gd name="T37" fmla="*/ 89 h 109"/>
              <a:gd name="T38" fmla="*/ 26 w 58"/>
              <a:gd name="T39" fmla="*/ 61 h 109"/>
              <a:gd name="T40" fmla="*/ 18 w 58"/>
              <a:gd name="T41" fmla="*/ 57 h 109"/>
              <a:gd name="T42" fmla="*/ 10 w 58"/>
              <a:gd name="T43" fmla="*/ 52 h 109"/>
              <a:gd name="T44" fmla="*/ 5 w 58"/>
              <a:gd name="T45" fmla="*/ 45 h 109"/>
              <a:gd name="T46" fmla="*/ 3 w 58"/>
              <a:gd name="T47" fmla="*/ 33 h 109"/>
              <a:gd name="T48" fmla="*/ 4 w 58"/>
              <a:gd name="T49" fmla="*/ 26 h 109"/>
              <a:gd name="T50" fmla="*/ 9 w 58"/>
              <a:gd name="T51" fmla="*/ 19 h 109"/>
              <a:gd name="T52" fmla="*/ 16 w 58"/>
              <a:gd name="T53" fmla="*/ 13 h 109"/>
              <a:gd name="T54" fmla="*/ 26 w 58"/>
              <a:gd name="T55" fmla="*/ 10 h 109"/>
              <a:gd name="T56" fmla="*/ 26 w 58"/>
              <a:gd name="T57" fmla="*/ 0 h 109"/>
              <a:gd name="T58" fmla="*/ 34 w 58"/>
              <a:gd name="T59" fmla="*/ 0 h 109"/>
              <a:gd name="T60" fmla="*/ 34 w 58"/>
              <a:gd name="T61" fmla="*/ 9 h 109"/>
              <a:gd name="T62" fmla="*/ 34 w 58"/>
              <a:gd name="T63" fmla="*/ 9 h 109"/>
              <a:gd name="T64" fmla="*/ 45 w 58"/>
              <a:gd name="T65" fmla="*/ 10 h 109"/>
              <a:gd name="T66" fmla="*/ 54 w 58"/>
              <a:gd name="T67" fmla="*/ 11 h 109"/>
              <a:gd name="T68" fmla="*/ 52 w 58"/>
              <a:gd name="T69" fmla="*/ 24 h 109"/>
              <a:gd name="T70" fmla="*/ 43 w 58"/>
              <a:gd name="T71" fmla="*/ 21 h 109"/>
              <a:gd name="T72" fmla="*/ 34 w 58"/>
              <a:gd name="T73" fmla="*/ 20 h 109"/>
              <a:gd name="T74" fmla="*/ 34 w 58"/>
              <a:gd name="T75" fmla="*/ 44 h 109"/>
              <a:gd name="T76" fmla="*/ 42 w 58"/>
              <a:gd name="T77" fmla="*/ 48 h 109"/>
              <a:gd name="T78" fmla="*/ 50 w 58"/>
              <a:gd name="T79" fmla="*/ 53 h 109"/>
              <a:gd name="T80" fmla="*/ 56 w 58"/>
              <a:gd name="T81" fmla="*/ 61 h 109"/>
              <a:gd name="T82" fmla="*/ 58 w 58"/>
              <a:gd name="T83" fmla="*/ 73 h 109"/>
              <a:gd name="T84" fmla="*/ 18 w 58"/>
              <a:gd name="T85" fmla="*/ 31 h 109"/>
              <a:gd name="T86" fmla="*/ 20 w 58"/>
              <a:gd name="T87" fmla="*/ 37 h 109"/>
              <a:gd name="T88" fmla="*/ 26 w 58"/>
              <a:gd name="T89" fmla="*/ 41 h 109"/>
              <a:gd name="T90" fmla="*/ 26 w 58"/>
              <a:gd name="T91" fmla="*/ 20 h 109"/>
              <a:gd name="T92" fmla="*/ 21 w 58"/>
              <a:gd name="T93" fmla="*/ 22 h 109"/>
              <a:gd name="T94" fmla="*/ 19 w 58"/>
              <a:gd name="T95" fmla="*/ 25 h 109"/>
              <a:gd name="T96" fmla="*/ 18 w 58"/>
              <a:gd name="T97" fmla="*/ 31 h 109"/>
              <a:gd name="T98" fmla="*/ 43 w 58"/>
              <a:gd name="T99" fmla="*/ 75 h 109"/>
              <a:gd name="T100" fmla="*/ 40 w 58"/>
              <a:gd name="T101" fmla="*/ 69 h 109"/>
              <a:gd name="T102" fmla="*/ 34 w 58"/>
              <a:gd name="T103" fmla="*/ 64 h 109"/>
              <a:gd name="T104" fmla="*/ 34 w 58"/>
              <a:gd name="T105" fmla="*/ 88 h 109"/>
              <a:gd name="T106" fmla="*/ 36 w 58"/>
              <a:gd name="T107" fmla="*/ 88 h 109"/>
              <a:gd name="T108" fmla="*/ 39 w 58"/>
              <a:gd name="T109" fmla="*/ 87 h 109"/>
              <a:gd name="T110" fmla="*/ 42 w 58"/>
              <a:gd name="T111" fmla="*/ 83 h 109"/>
              <a:gd name="T112" fmla="*/ 43 w 58"/>
              <a:gd name="T113"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 h="109">
                <a:moveTo>
                  <a:pt x="58" y="73"/>
                </a:moveTo>
                <a:cubicBezTo>
                  <a:pt x="58" y="75"/>
                  <a:pt x="58" y="78"/>
                  <a:pt x="57" y="81"/>
                </a:cubicBezTo>
                <a:cubicBezTo>
                  <a:pt x="55" y="84"/>
                  <a:pt x="54" y="86"/>
                  <a:pt x="52" y="89"/>
                </a:cubicBezTo>
                <a:cubicBezTo>
                  <a:pt x="50" y="91"/>
                  <a:pt x="47" y="93"/>
                  <a:pt x="44" y="95"/>
                </a:cubicBezTo>
                <a:cubicBezTo>
                  <a:pt x="41" y="97"/>
                  <a:pt x="38" y="98"/>
                  <a:pt x="34" y="99"/>
                </a:cubicBezTo>
                <a:cubicBezTo>
                  <a:pt x="34" y="109"/>
                  <a:pt x="34" y="109"/>
                  <a:pt x="34" y="109"/>
                </a:cubicBezTo>
                <a:cubicBezTo>
                  <a:pt x="26" y="109"/>
                  <a:pt x="26" y="109"/>
                  <a:pt x="26" y="109"/>
                </a:cubicBezTo>
                <a:cubicBezTo>
                  <a:pt x="26" y="100"/>
                  <a:pt x="26" y="100"/>
                  <a:pt x="26" y="100"/>
                </a:cubicBezTo>
                <a:cubicBezTo>
                  <a:pt x="26" y="100"/>
                  <a:pt x="26" y="100"/>
                  <a:pt x="26" y="100"/>
                </a:cubicBezTo>
                <a:cubicBezTo>
                  <a:pt x="25" y="100"/>
                  <a:pt x="25" y="100"/>
                  <a:pt x="25" y="100"/>
                </a:cubicBezTo>
                <a:cubicBezTo>
                  <a:pt x="22" y="100"/>
                  <a:pt x="20" y="100"/>
                  <a:pt x="18" y="100"/>
                </a:cubicBezTo>
                <a:cubicBezTo>
                  <a:pt x="15" y="99"/>
                  <a:pt x="13" y="99"/>
                  <a:pt x="11" y="98"/>
                </a:cubicBezTo>
                <a:cubicBezTo>
                  <a:pt x="9" y="98"/>
                  <a:pt x="7" y="97"/>
                  <a:pt x="5" y="96"/>
                </a:cubicBezTo>
                <a:cubicBezTo>
                  <a:pt x="3" y="95"/>
                  <a:pt x="1" y="94"/>
                  <a:pt x="0" y="94"/>
                </a:cubicBezTo>
                <a:cubicBezTo>
                  <a:pt x="4" y="80"/>
                  <a:pt x="4" y="80"/>
                  <a:pt x="4" y="80"/>
                </a:cubicBezTo>
                <a:cubicBezTo>
                  <a:pt x="5" y="81"/>
                  <a:pt x="6" y="82"/>
                  <a:pt x="8" y="83"/>
                </a:cubicBezTo>
                <a:cubicBezTo>
                  <a:pt x="10" y="84"/>
                  <a:pt x="12" y="85"/>
                  <a:pt x="14" y="85"/>
                </a:cubicBezTo>
                <a:cubicBezTo>
                  <a:pt x="16" y="86"/>
                  <a:pt x="18" y="87"/>
                  <a:pt x="20" y="88"/>
                </a:cubicBezTo>
                <a:cubicBezTo>
                  <a:pt x="22" y="88"/>
                  <a:pt x="25" y="88"/>
                  <a:pt x="26" y="89"/>
                </a:cubicBezTo>
                <a:cubicBezTo>
                  <a:pt x="26" y="61"/>
                  <a:pt x="26" y="61"/>
                  <a:pt x="26" y="61"/>
                </a:cubicBezTo>
                <a:cubicBezTo>
                  <a:pt x="24" y="60"/>
                  <a:pt x="21" y="59"/>
                  <a:pt x="18" y="57"/>
                </a:cubicBezTo>
                <a:cubicBezTo>
                  <a:pt x="15" y="56"/>
                  <a:pt x="13" y="54"/>
                  <a:pt x="10" y="52"/>
                </a:cubicBezTo>
                <a:cubicBezTo>
                  <a:pt x="8" y="50"/>
                  <a:pt x="6" y="48"/>
                  <a:pt x="5" y="45"/>
                </a:cubicBezTo>
                <a:cubicBezTo>
                  <a:pt x="3" y="42"/>
                  <a:pt x="3" y="38"/>
                  <a:pt x="3" y="33"/>
                </a:cubicBezTo>
                <a:cubicBezTo>
                  <a:pt x="3" y="31"/>
                  <a:pt x="3" y="29"/>
                  <a:pt x="4" y="26"/>
                </a:cubicBezTo>
                <a:cubicBezTo>
                  <a:pt x="5" y="24"/>
                  <a:pt x="7" y="21"/>
                  <a:pt x="9" y="19"/>
                </a:cubicBezTo>
                <a:cubicBezTo>
                  <a:pt x="11" y="17"/>
                  <a:pt x="13" y="15"/>
                  <a:pt x="16" y="13"/>
                </a:cubicBezTo>
                <a:cubicBezTo>
                  <a:pt x="19" y="12"/>
                  <a:pt x="23" y="10"/>
                  <a:pt x="26" y="10"/>
                </a:cubicBezTo>
                <a:cubicBezTo>
                  <a:pt x="26" y="0"/>
                  <a:pt x="26" y="0"/>
                  <a:pt x="26" y="0"/>
                </a:cubicBezTo>
                <a:cubicBezTo>
                  <a:pt x="34" y="0"/>
                  <a:pt x="34" y="0"/>
                  <a:pt x="34" y="0"/>
                </a:cubicBezTo>
                <a:cubicBezTo>
                  <a:pt x="34" y="9"/>
                  <a:pt x="34" y="9"/>
                  <a:pt x="34" y="9"/>
                </a:cubicBezTo>
                <a:cubicBezTo>
                  <a:pt x="34" y="9"/>
                  <a:pt x="34" y="9"/>
                  <a:pt x="34" y="9"/>
                </a:cubicBezTo>
                <a:cubicBezTo>
                  <a:pt x="38" y="9"/>
                  <a:pt x="41" y="9"/>
                  <a:pt x="45" y="10"/>
                </a:cubicBezTo>
                <a:cubicBezTo>
                  <a:pt x="48" y="10"/>
                  <a:pt x="51" y="10"/>
                  <a:pt x="54" y="11"/>
                </a:cubicBezTo>
                <a:cubicBezTo>
                  <a:pt x="52" y="24"/>
                  <a:pt x="52" y="24"/>
                  <a:pt x="52" y="24"/>
                </a:cubicBezTo>
                <a:cubicBezTo>
                  <a:pt x="49" y="23"/>
                  <a:pt x="46" y="22"/>
                  <a:pt x="43" y="21"/>
                </a:cubicBezTo>
                <a:cubicBezTo>
                  <a:pt x="40" y="21"/>
                  <a:pt x="37" y="20"/>
                  <a:pt x="34" y="20"/>
                </a:cubicBezTo>
                <a:cubicBezTo>
                  <a:pt x="34" y="44"/>
                  <a:pt x="34" y="44"/>
                  <a:pt x="34" y="44"/>
                </a:cubicBezTo>
                <a:cubicBezTo>
                  <a:pt x="37" y="45"/>
                  <a:pt x="39" y="47"/>
                  <a:pt x="42" y="48"/>
                </a:cubicBezTo>
                <a:cubicBezTo>
                  <a:pt x="45" y="49"/>
                  <a:pt x="48" y="51"/>
                  <a:pt x="50" y="53"/>
                </a:cubicBezTo>
                <a:cubicBezTo>
                  <a:pt x="53" y="55"/>
                  <a:pt x="54" y="58"/>
                  <a:pt x="56" y="61"/>
                </a:cubicBezTo>
                <a:cubicBezTo>
                  <a:pt x="57" y="64"/>
                  <a:pt x="58" y="68"/>
                  <a:pt x="58" y="73"/>
                </a:cubicBezTo>
                <a:close/>
                <a:moveTo>
                  <a:pt x="18" y="31"/>
                </a:moveTo>
                <a:cubicBezTo>
                  <a:pt x="18" y="33"/>
                  <a:pt x="19" y="35"/>
                  <a:pt x="20" y="37"/>
                </a:cubicBezTo>
                <a:cubicBezTo>
                  <a:pt x="22" y="39"/>
                  <a:pt x="24" y="40"/>
                  <a:pt x="26" y="41"/>
                </a:cubicBezTo>
                <a:cubicBezTo>
                  <a:pt x="26" y="20"/>
                  <a:pt x="26" y="20"/>
                  <a:pt x="26" y="20"/>
                </a:cubicBezTo>
                <a:cubicBezTo>
                  <a:pt x="24" y="20"/>
                  <a:pt x="22" y="21"/>
                  <a:pt x="21" y="22"/>
                </a:cubicBezTo>
                <a:cubicBezTo>
                  <a:pt x="20" y="22"/>
                  <a:pt x="19" y="24"/>
                  <a:pt x="19" y="25"/>
                </a:cubicBezTo>
                <a:cubicBezTo>
                  <a:pt x="18" y="27"/>
                  <a:pt x="18" y="28"/>
                  <a:pt x="18" y="31"/>
                </a:cubicBezTo>
                <a:close/>
                <a:moveTo>
                  <a:pt x="43" y="75"/>
                </a:moveTo>
                <a:cubicBezTo>
                  <a:pt x="43" y="72"/>
                  <a:pt x="42" y="70"/>
                  <a:pt x="40" y="69"/>
                </a:cubicBezTo>
                <a:cubicBezTo>
                  <a:pt x="39" y="67"/>
                  <a:pt x="37" y="65"/>
                  <a:pt x="34" y="64"/>
                </a:cubicBezTo>
                <a:cubicBezTo>
                  <a:pt x="34" y="88"/>
                  <a:pt x="34" y="88"/>
                  <a:pt x="34" y="88"/>
                </a:cubicBezTo>
                <a:cubicBezTo>
                  <a:pt x="35" y="88"/>
                  <a:pt x="36" y="88"/>
                  <a:pt x="36" y="88"/>
                </a:cubicBezTo>
                <a:cubicBezTo>
                  <a:pt x="37" y="87"/>
                  <a:pt x="38" y="87"/>
                  <a:pt x="39" y="87"/>
                </a:cubicBezTo>
                <a:cubicBezTo>
                  <a:pt x="40" y="86"/>
                  <a:pt x="41" y="85"/>
                  <a:pt x="42" y="83"/>
                </a:cubicBezTo>
                <a:cubicBezTo>
                  <a:pt x="42" y="81"/>
                  <a:pt x="43" y="78"/>
                  <a:pt x="43"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Freeform: Shape 38">
            <a:extLst>
              <a:ext uri="{FF2B5EF4-FFF2-40B4-BE49-F238E27FC236}">
                <a16:creationId xmlns:a16="http://schemas.microsoft.com/office/drawing/2014/main" id="{09581010-580D-489B-87A8-B22E44676B8B}"/>
              </a:ext>
            </a:extLst>
          </p:cNvPr>
          <p:cNvSpPr>
            <a:spLocks/>
          </p:cNvSpPr>
          <p:nvPr/>
        </p:nvSpPr>
        <p:spPr bwMode="auto">
          <a:xfrm>
            <a:off x="4364499" y="2570225"/>
            <a:ext cx="285175" cy="331840"/>
          </a:xfrm>
          <a:custGeom>
            <a:avLst/>
            <a:gdLst>
              <a:gd name="T0" fmla="*/ 0 w 93"/>
              <a:gd name="T1" fmla="*/ 108 h 108"/>
              <a:gd name="T2" fmla="*/ 93 w 93"/>
              <a:gd name="T3" fmla="*/ 108 h 108"/>
              <a:gd name="T4" fmla="*/ 63 w 93"/>
              <a:gd name="T5" fmla="*/ 49 h 108"/>
              <a:gd name="T6" fmla="*/ 74 w 93"/>
              <a:gd name="T7" fmla="*/ 27 h 108"/>
              <a:gd name="T8" fmla="*/ 47 w 93"/>
              <a:gd name="T9" fmla="*/ 0 h 108"/>
              <a:gd name="T10" fmla="*/ 19 w 93"/>
              <a:gd name="T11" fmla="*/ 28 h 108"/>
              <a:gd name="T12" fmla="*/ 30 w 93"/>
              <a:gd name="T13" fmla="*/ 49 h 108"/>
              <a:gd name="T14" fmla="*/ 0 w 93"/>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08">
                <a:moveTo>
                  <a:pt x="0" y="108"/>
                </a:moveTo>
                <a:cubicBezTo>
                  <a:pt x="93" y="108"/>
                  <a:pt x="93" y="108"/>
                  <a:pt x="93" y="108"/>
                </a:cubicBezTo>
                <a:cubicBezTo>
                  <a:pt x="93" y="84"/>
                  <a:pt x="81" y="58"/>
                  <a:pt x="63" y="49"/>
                </a:cubicBezTo>
                <a:cubicBezTo>
                  <a:pt x="70" y="44"/>
                  <a:pt x="74" y="36"/>
                  <a:pt x="74" y="27"/>
                </a:cubicBezTo>
                <a:cubicBezTo>
                  <a:pt x="74" y="12"/>
                  <a:pt x="62" y="0"/>
                  <a:pt x="47" y="0"/>
                </a:cubicBezTo>
                <a:cubicBezTo>
                  <a:pt x="31" y="0"/>
                  <a:pt x="19" y="12"/>
                  <a:pt x="19" y="28"/>
                </a:cubicBezTo>
                <a:cubicBezTo>
                  <a:pt x="19" y="37"/>
                  <a:pt x="23" y="44"/>
                  <a:pt x="30" y="49"/>
                </a:cubicBezTo>
                <a:cubicBezTo>
                  <a:pt x="12" y="58"/>
                  <a:pt x="0" y="84"/>
                  <a:pt x="0"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Freeform: Shape 39">
            <a:extLst>
              <a:ext uri="{FF2B5EF4-FFF2-40B4-BE49-F238E27FC236}">
                <a16:creationId xmlns:a16="http://schemas.microsoft.com/office/drawing/2014/main" id="{10D0E3AE-5884-4B31-BB37-BD1858D3C35C}"/>
              </a:ext>
            </a:extLst>
          </p:cNvPr>
          <p:cNvSpPr>
            <a:spLocks/>
          </p:cNvSpPr>
          <p:nvPr/>
        </p:nvSpPr>
        <p:spPr bwMode="auto">
          <a:xfrm>
            <a:off x="4364499" y="2570225"/>
            <a:ext cx="285175" cy="331840"/>
          </a:xfrm>
          <a:custGeom>
            <a:avLst/>
            <a:gdLst>
              <a:gd name="T0" fmla="*/ 0 w 93"/>
              <a:gd name="T1" fmla="*/ 108 h 108"/>
              <a:gd name="T2" fmla="*/ 93 w 93"/>
              <a:gd name="T3" fmla="*/ 108 h 108"/>
              <a:gd name="T4" fmla="*/ 63 w 93"/>
              <a:gd name="T5" fmla="*/ 49 h 108"/>
              <a:gd name="T6" fmla="*/ 74 w 93"/>
              <a:gd name="T7" fmla="*/ 27 h 108"/>
              <a:gd name="T8" fmla="*/ 47 w 93"/>
              <a:gd name="T9" fmla="*/ 0 h 108"/>
              <a:gd name="T10" fmla="*/ 19 w 93"/>
              <a:gd name="T11" fmla="*/ 28 h 108"/>
              <a:gd name="T12" fmla="*/ 30 w 93"/>
              <a:gd name="T13" fmla="*/ 49 h 108"/>
              <a:gd name="T14" fmla="*/ 0 w 93"/>
              <a:gd name="T15" fmla="*/ 108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08">
                <a:moveTo>
                  <a:pt x="0" y="108"/>
                </a:moveTo>
                <a:cubicBezTo>
                  <a:pt x="93" y="108"/>
                  <a:pt x="93" y="108"/>
                  <a:pt x="93" y="108"/>
                </a:cubicBezTo>
                <a:cubicBezTo>
                  <a:pt x="93" y="84"/>
                  <a:pt x="81" y="58"/>
                  <a:pt x="63" y="49"/>
                </a:cubicBezTo>
                <a:cubicBezTo>
                  <a:pt x="70" y="44"/>
                  <a:pt x="74" y="36"/>
                  <a:pt x="74" y="27"/>
                </a:cubicBezTo>
                <a:cubicBezTo>
                  <a:pt x="74" y="12"/>
                  <a:pt x="62" y="0"/>
                  <a:pt x="47" y="0"/>
                </a:cubicBezTo>
                <a:cubicBezTo>
                  <a:pt x="31" y="0"/>
                  <a:pt x="19" y="12"/>
                  <a:pt x="19" y="28"/>
                </a:cubicBezTo>
                <a:cubicBezTo>
                  <a:pt x="19" y="37"/>
                  <a:pt x="23" y="44"/>
                  <a:pt x="30" y="49"/>
                </a:cubicBezTo>
                <a:cubicBezTo>
                  <a:pt x="12" y="58"/>
                  <a:pt x="0" y="84"/>
                  <a:pt x="0"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Freeform: Shape 40">
            <a:extLst>
              <a:ext uri="{FF2B5EF4-FFF2-40B4-BE49-F238E27FC236}">
                <a16:creationId xmlns:a16="http://schemas.microsoft.com/office/drawing/2014/main" id="{5D77C0C9-3D4E-4DF7-AFBF-D2708E8003AA}"/>
              </a:ext>
            </a:extLst>
          </p:cNvPr>
          <p:cNvSpPr>
            <a:spLocks/>
          </p:cNvSpPr>
          <p:nvPr/>
        </p:nvSpPr>
        <p:spPr bwMode="auto">
          <a:xfrm>
            <a:off x="4564121" y="2570225"/>
            <a:ext cx="168513" cy="331840"/>
          </a:xfrm>
          <a:custGeom>
            <a:avLst/>
            <a:gdLst>
              <a:gd name="T0" fmla="*/ 25 w 55"/>
              <a:gd name="T1" fmla="*/ 49 h 108"/>
              <a:gd name="T2" fmla="*/ 36 w 55"/>
              <a:gd name="T3" fmla="*/ 27 h 108"/>
              <a:gd name="T4" fmla="*/ 8 w 55"/>
              <a:gd name="T5" fmla="*/ 0 h 108"/>
              <a:gd name="T6" fmla="*/ 0 w 55"/>
              <a:gd name="T7" fmla="*/ 1 h 108"/>
              <a:gd name="T8" fmla="*/ 14 w 55"/>
              <a:gd name="T9" fmla="*/ 28 h 108"/>
              <a:gd name="T10" fmla="*/ 6 w 55"/>
              <a:gd name="T11" fmla="*/ 48 h 108"/>
              <a:gd name="T12" fmla="*/ 34 w 55"/>
              <a:gd name="T13" fmla="*/ 108 h 108"/>
              <a:gd name="T14" fmla="*/ 55 w 55"/>
              <a:gd name="T15" fmla="*/ 108 h 108"/>
              <a:gd name="T16" fmla="*/ 25 w 55"/>
              <a:gd name="T17"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108">
                <a:moveTo>
                  <a:pt x="25" y="49"/>
                </a:moveTo>
                <a:cubicBezTo>
                  <a:pt x="31" y="44"/>
                  <a:pt x="36" y="36"/>
                  <a:pt x="36" y="27"/>
                </a:cubicBezTo>
                <a:cubicBezTo>
                  <a:pt x="36" y="12"/>
                  <a:pt x="23" y="0"/>
                  <a:pt x="8" y="0"/>
                </a:cubicBezTo>
                <a:cubicBezTo>
                  <a:pt x="5" y="0"/>
                  <a:pt x="2" y="0"/>
                  <a:pt x="0" y="1"/>
                </a:cubicBezTo>
                <a:cubicBezTo>
                  <a:pt x="8" y="7"/>
                  <a:pt x="14" y="17"/>
                  <a:pt x="14" y="28"/>
                </a:cubicBezTo>
                <a:cubicBezTo>
                  <a:pt x="14" y="36"/>
                  <a:pt x="11" y="42"/>
                  <a:pt x="6" y="48"/>
                </a:cubicBezTo>
                <a:cubicBezTo>
                  <a:pt x="23" y="60"/>
                  <a:pt x="34" y="84"/>
                  <a:pt x="34" y="108"/>
                </a:cubicBezTo>
                <a:cubicBezTo>
                  <a:pt x="55" y="108"/>
                  <a:pt x="55" y="108"/>
                  <a:pt x="55" y="108"/>
                </a:cubicBezTo>
                <a:cubicBezTo>
                  <a:pt x="55" y="84"/>
                  <a:pt x="42" y="58"/>
                  <a:pt x="25"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Oval 19">
            <a:extLst>
              <a:ext uri="{FF2B5EF4-FFF2-40B4-BE49-F238E27FC236}">
                <a16:creationId xmlns:a16="http://schemas.microsoft.com/office/drawing/2014/main" id="{128C5EB1-F293-4C88-A307-D6C9EF62B7A5}"/>
              </a:ext>
            </a:extLst>
          </p:cNvPr>
          <p:cNvSpPr>
            <a:spLocks/>
          </p:cNvSpPr>
          <p:nvPr/>
        </p:nvSpPr>
        <p:spPr bwMode="auto">
          <a:xfrm>
            <a:off x="5925184" y="5362349"/>
            <a:ext cx="307212" cy="307212"/>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Freeform: Shape 20">
            <a:extLst>
              <a:ext uri="{FF2B5EF4-FFF2-40B4-BE49-F238E27FC236}">
                <a16:creationId xmlns:a16="http://schemas.microsoft.com/office/drawing/2014/main" id="{5C455FBF-4F06-4F8D-A834-D4C22F20F928}"/>
              </a:ext>
            </a:extLst>
          </p:cNvPr>
          <p:cNvSpPr>
            <a:spLocks/>
          </p:cNvSpPr>
          <p:nvPr/>
        </p:nvSpPr>
        <p:spPr bwMode="auto">
          <a:xfrm>
            <a:off x="5969257" y="3055022"/>
            <a:ext cx="263139" cy="31110"/>
          </a:xfrm>
          <a:custGeom>
            <a:avLst/>
            <a:gdLst>
              <a:gd name="T0" fmla="*/ 86 w 86"/>
              <a:gd name="T1" fmla="*/ 5 h 10"/>
              <a:gd name="T2" fmla="*/ 81 w 86"/>
              <a:gd name="T3" fmla="*/ 10 h 10"/>
              <a:gd name="T4" fmla="*/ 5 w 86"/>
              <a:gd name="T5" fmla="*/ 10 h 10"/>
              <a:gd name="T6" fmla="*/ 0 w 86"/>
              <a:gd name="T7" fmla="*/ 5 h 10"/>
              <a:gd name="T8" fmla="*/ 5 w 86"/>
              <a:gd name="T9" fmla="*/ 0 h 10"/>
              <a:gd name="T10" fmla="*/ 81 w 86"/>
              <a:gd name="T11" fmla="*/ 0 h 10"/>
              <a:gd name="T12" fmla="*/ 86 w 86"/>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6" y="5"/>
                </a:moveTo>
                <a:cubicBezTo>
                  <a:pt x="86" y="8"/>
                  <a:pt x="84" y="10"/>
                  <a:pt x="81" y="10"/>
                </a:cubicBezTo>
                <a:cubicBezTo>
                  <a:pt x="5" y="10"/>
                  <a:pt x="5" y="10"/>
                  <a:pt x="5" y="10"/>
                </a:cubicBezTo>
                <a:cubicBezTo>
                  <a:pt x="2" y="10"/>
                  <a:pt x="0" y="8"/>
                  <a:pt x="0" y="5"/>
                </a:cubicBezTo>
                <a:cubicBezTo>
                  <a:pt x="0" y="2"/>
                  <a:pt x="2" y="0"/>
                  <a:pt x="5" y="0"/>
                </a:cubicBezTo>
                <a:cubicBezTo>
                  <a:pt x="81" y="0"/>
                  <a:pt x="81" y="0"/>
                  <a:pt x="81" y="0"/>
                </a:cubicBezTo>
                <a:cubicBezTo>
                  <a:pt x="84" y="0"/>
                  <a:pt x="86" y="2"/>
                  <a:pt x="86" y="5"/>
                </a:cubicBez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Oval 21">
            <a:extLst>
              <a:ext uri="{FF2B5EF4-FFF2-40B4-BE49-F238E27FC236}">
                <a16:creationId xmlns:a16="http://schemas.microsoft.com/office/drawing/2014/main" id="{E76C9DFA-1E6E-4F54-88D5-58545E20462F}"/>
              </a:ext>
            </a:extLst>
          </p:cNvPr>
          <p:cNvSpPr>
            <a:spLocks/>
          </p:cNvSpPr>
          <p:nvPr/>
        </p:nvSpPr>
        <p:spPr bwMode="auto">
          <a:xfrm>
            <a:off x="6084624" y="2999284"/>
            <a:ext cx="33703" cy="33703"/>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3" name="Freeform: Shape 22">
            <a:extLst>
              <a:ext uri="{FF2B5EF4-FFF2-40B4-BE49-F238E27FC236}">
                <a16:creationId xmlns:a16="http://schemas.microsoft.com/office/drawing/2014/main" id="{2E6A01DB-72DC-41C3-9A83-B43D428A7557}"/>
              </a:ext>
            </a:extLst>
          </p:cNvPr>
          <p:cNvSpPr>
            <a:spLocks/>
          </p:cNvSpPr>
          <p:nvPr/>
        </p:nvSpPr>
        <p:spPr bwMode="auto">
          <a:xfrm>
            <a:off x="6496831" y="2913731"/>
            <a:ext cx="130922" cy="62220"/>
          </a:xfrm>
          <a:custGeom>
            <a:avLst/>
            <a:gdLst>
              <a:gd name="T0" fmla="*/ 43 w 43"/>
              <a:gd name="T1" fmla="*/ 10 h 20"/>
              <a:gd name="T2" fmla="*/ 33 w 43"/>
              <a:gd name="T3" fmla="*/ 20 h 20"/>
              <a:gd name="T4" fmla="*/ 10 w 43"/>
              <a:gd name="T5" fmla="*/ 20 h 20"/>
              <a:gd name="T6" fmla="*/ 0 w 43"/>
              <a:gd name="T7" fmla="*/ 10 h 20"/>
              <a:gd name="T8" fmla="*/ 10 w 43"/>
              <a:gd name="T9" fmla="*/ 0 h 20"/>
              <a:gd name="T10" fmla="*/ 33 w 43"/>
              <a:gd name="T11" fmla="*/ 0 h 20"/>
              <a:gd name="T12" fmla="*/ 43 w 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43" h="20">
                <a:moveTo>
                  <a:pt x="43" y="10"/>
                </a:moveTo>
                <a:cubicBezTo>
                  <a:pt x="43" y="16"/>
                  <a:pt x="39" y="20"/>
                  <a:pt x="33" y="20"/>
                </a:cubicBezTo>
                <a:cubicBezTo>
                  <a:pt x="10" y="20"/>
                  <a:pt x="10" y="20"/>
                  <a:pt x="10" y="20"/>
                </a:cubicBezTo>
                <a:cubicBezTo>
                  <a:pt x="4" y="20"/>
                  <a:pt x="0" y="16"/>
                  <a:pt x="0" y="10"/>
                </a:cubicBezTo>
                <a:cubicBezTo>
                  <a:pt x="0" y="5"/>
                  <a:pt x="4" y="0"/>
                  <a:pt x="10" y="0"/>
                </a:cubicBezTo>
                <a:cubicBezTo>
                  <a:pt x="33" y="0"/>
                  <a:pt x="33" y="0"/>
                  <a:pt x="33" y="0"/>
                </a:cubicBezTo>
                <a:cubicBezTo>
                  <a:pt x="39" y="0"/>
                  <a:pt x="43" y="5"/>
                  <a:pt x="43" y="10"/>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Freeform: Shape 23">
            <a:extLst>
              <a:ext uri="{FF2B5EF4-FFF2-40B4-BE49-F238E27FC236}">
                <a16:creationId xmlns:a16="http://schemas.microsoft.com/office/drawing/2014/main" id="{3C4D6E60-C2C7-42C5-919C-63C784A023BB}"/>
              </a:ext>
            </a:extLst>
          </p:cNvPr>
          <p:cNvSpPr>
            <a:spLocks/>
          </p:cNvSpPr>
          <p:nvPr/>
        </p:nvSpPr>
        <p:spPr bwMode="auto">
          <a:xfrm>
            <a:off x="5262801" y="3371308"/>
            <a:ext cx="28518" cy="276102"/>
          </a:xfrm>
          <a:custGeom>
            <a:avLst/>
            <a:gdLst>
              <a:gd name="T0" fmla="*/ 9 w 9"/>
              <a:gd name="T1" fmla="*/ 85 h 90"/>
              <a:gd name="T2" fmla="*/ 5 w 9"/>
              <a:gd name="T3" fmla="*/ 90 h 90"/>
              <a:gd name="T4" fmla="*/ 0 w 9"/>
              <a:gd name="T5" fmla="*/ 85 h 90"/>
              <a:gd name="T6" fmla="*/ 0 w 9"/>
              <a:gd name="T7" fmla="*/ 4 h 90"/>
              <a:gd name="T8" fmla="*/ 5 w 9"/>
              <a:gd name="T9" fmla="*/ 0 h 90"/>
              <a:gd name="T10" fmla="*/ 9 w 9"/>
              <a:gd name="T11" fmla="*/ 4 h 90"/>
              <a:gd name="T12" fmla="*/ 9 w 9"/>
              <a:gd name="T13" fmla="*/ 85 h 90"/>
            </a:gdLst>
            <a:ahLst/>
            <a:cxnLst>
              <a:cxn ang="0">
                <a:pos x="T0" y="T1"/>
              </a:cxn>
              <a:cxn ang="0">
                <a:pos x="T2" y="T3"/>
              </a:cxn>
              <a:cxn ang="0">
                <a:pos x="T4" y="T5"/>
              </a:cxn>
              <a:cxn ang="0">
                <a:pos x="T6" y="T7"/>
              </a:cxn>
              <a:cxn ang="0">
                <a:pos x="T8" y="T9"/>
              </a:cxn>
              <a:cxn ang="0">
                <a:pos x="T10" y="T11"/>
              </a:cxn>
              <a:cxn ang="0">
                <a:pos x="T12" y="T13"/>
              </a:cxn>
            </a:cxnLst>
            <a:rect l="0" t="0" r="r" b="b"/>
            <a:pathLst>
              <a:path w="9" h="90">
                <a:moveTo>
                  <a:pt x="9" y="85"/>
                </a:moveTo>
                <a:cubicBezTo>
                  <a:pt x="9" y="88"/>
                  <a:pt x="7" y="90"/>
                  <a:pt x="5" y="90"/>
                </a:cubicBezTo>
                <a:cubicBezTo>
                  <a:pt x="2" y="90"/>
                  <a:pt x="0" y="88"/>
                  <a:pt x="0" y="85"/>
                </a:cubicBezTo>
                <a:cubicBezTo>
                  <a:pt x="0" y="4"/>
                  <a:pt x="0" y="4"/>
                  <a:pt x="0" y="4"/>
                </a:cubicBezTo>
                <a:cubicBezTo>
                  <a:pt x="0" y="2"/>
                  <a:pt x="2" y="0"/>
                  <a:pt x="5" y="0"/>
                </a:cubicBezTo>
                <a:cubicBezTo>
                  <a:pt x="7" y="0"/>
                  <a:pt x="9" y="2"/>
                  <a:pt x="9" y="4"/>
                </a:cubicBezTo>
                <a:lnTo>
                  <a:pt x="9" y="8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Freeform: Shape 43">
            <a:extLst>
              <a:ext uri="{FF2B5EF4-FFF2-40B4-BE49-F238E27FC236}">
                <a16:creationId xmlns:a16="http://schemas.microsoft.com/office/drawing/2014/main" id="{59240A99-4105-44F7-9D5F-1E2B66F26ECA}"/>
              </a:ext>
            </a:extLst>
          </p:cNvPr>
          <p:cNvSpPr>
            <a:spLocks/>
          </p:cNvSpPr>
          <p:nvPr/>
        </p:nvSpPr>
        <p:spPr bwMode="auto">
          <a:xfrm>
            <a:off x="6802747" y="3957213"/>
            <a:ext cx="0" cy="2593"/>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solidFill>
            <a:srgbClr val="8585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Freeform: Shape 61">
            <a:extLst>
              <a:ext uri="{FF2B5EF4-FFF2-40B4-BE49-F238E27FC236}">
                <a16:creationId xmlns:a16="http://schemas.microsoft.com/office/drawing/2014/main" id="{577AAC6D-4570-4837-B7FB-0E9886844187}"/>
              </a:ext>
            </a:extLst>
          </p:cNvPr>
          <p:cNvSpPr>
            <a:spLocks/>
          </p:cNvSpPr>
          <p:nvPr/>
        </p:nvSpPr>
        <p:spPr bwMode="auto">
          <a:xfrm>
            <a:off x="5404092" y="5362349"/>
            <a:ext cx="0" cy="3889"/>
          </a:xfrm>
          <a:custGeom>
            <a:avLst/>
            <a:gdLst>
              <a:gd name="T0" fmla="*/ 3 h 3"/>
              <a:gd name="T1" fmla="*/ 0 h 3"/>
              <a:gd name="T2" fmla="*/ 3 h 3"/>
            </a:gdLst>
            <a:ahLst/>
            <a:cxnLst>
              <a:cxn ang="0">
                <a:pos x="0" y="T0"/>
              </a:cxn>
              <a:cxn ang="0">
                <a:pos x="0" y="T1"/>
              </a:cxn>
              <a:cxn ang="0">
                <a:pos x="0" y="T2"/>
              </a:cxn>
            </a:cxnLst>
            <a:rect l="0" t="0" r="r" b="b"/>
            <a:pathLst>
              <a:path h="3">
                <a:moveTo>
                  <a:pt x="0" y="3"/>
                </a:moveTo>
                <a:lnTo>
                  <a:pt x="0" y="0"/>
                </a:lnTo>
                <a:lnTo>
                  <a:pt x="0" y="3"/>
                </a:lnTo>
                <a:close/>
              </a:path>
            </a:pathLst>
          </a:custGeom>
          <a:solidFill>
            <a:srgbClr val="908F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 name="文本框 68">
            <a:extLst>
              <a:ext uri="{FF2B5EF4-FFF2-40B4-BE49-F238E27FC236}">
                <a16:creationId xmlns:a16="http://schemas.microsoft.com/office/drawing/2014/main" id="{EDFE7E65-395B-4A91-9B34-31962C39655F}"/>
              </a:ext>
            </a:extLst>
          </p:cNvPr>
          <p:cNvSpPr txBox="1"/>
          <p:nvPr/>
        </p:nvSpPr>
        <p:spPr>
          <a:xfrm>
            <a:off x="1990028" y="266857"/>
            <a:ext cx="8301128"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rPr>
              <a:t>生长发育问题：成年肥胖更高</a:t>
            </a:r>
            <a:r>
              <a:rPr lang="en-US" altLang="zh-CN" sz="2800" b="1" dirty="0">
                <a:solidFill>
                  <a:srgbClr val="8B0012"/>
                </a:solidFill>
              </a:rPr>
              <a:t>&amp;</a:t>
            </a:r>
            <a:r>
              <a:rPr lang="zh-CN" altLang="en-US" sz="2800" b="1" dirty="0">
                <a:solidFill>
                  <a:srgbClr val="8B0012"/>
                </a:solidFill>
              </a:rPr>
              <a:t>青年人智力问题</a:t>
            </a:r>
            <a:endParaRPr lang="en-US" altLang="zh-CN" sz="2800" b="1" dirty="0">
              <a:solidFill>
                <a:srgbClr val="8B0012"/>
              </a:solidFill>
            </a:endParaRPr>
          </a:p>
        </p:txBody>
      </p:sp>
      <p:sp>
        <p:nvSpPr>
          <p:cNvPr id="73" name="矩形 72">
            <a:extLst>
              <a:ext uri="{FF2B5EF4-FFF2-40B4-BE49-F238E27FC236}">
                <a16:creationId xmlns:a16="http://schemas.microsoft.com/office/drawing/2014/main" id="{0233D6BE-F4B8-4055-B115-7DE59655E2D8}"/>
              </a:ext>
            </a:extLst>
          </p:cNvPr>
          <p:cNvSpPr/>
          <p:nvPr/>
        </p:nvSpPr>
        <p:spPr>
          <a:xfrm>
            <a:off x="8675095" y="3702878"/>
            <a:ext cx="3328556" cy="116846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SimSun" panose="02010600030101010101" pitchFamily="2" charset="-122"/>
                <a:ea typeface="SimSun" panose="02010600030101010101" pitchFamily="2" charset="-122"/>
              </a:rPr>
              <a:t>肥胖组：男性首次遗精年龄和女性月经初潮年龄和第二性征发育均早于对照组</a:t>
            </a:r>
          </a:p>
        </p:txBody>
      </p:sp>
      <p:sp>
        <p:nvSpPr>
          <p:cNvPr id="49" name="矩形 48">
            <a:extLst>
              <a:ext uri="{FF2B5EF4-FFF2-40B4-BE49-F238E27FC236}">
                <a16:creationId xmlns:a16="http://schemas.microsoft.com/office/drawing/2014/main" id="{435FB6F9-7458-4E8D-BE4F-564BE125C08E}"/>
              </a:ext>
            </a:extLst>
          </p:cNvPr>
          <p:cNvSpPr/>
          <p:nvPr/>
        </p:nvSpPr>
        <p:spPr>
          <a:xfrm>
            <a:off x="624755" y="3852864"/>
            <a:ext cx="2879787" cy="799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SimSun" panose="02010600030101010101" pitchFamily="2" charset="-122"/>
                <a:ea typeface="SimSun" panose="02010600030101010101" pitchFamily="2" charset="-122"/>
              </a:rPr>
              <a:t>男性腹部肥胖会影响脑部供血量减少脑部活动</a:t>
            </a:r>
          </a:p>
        </p:txBody>
      </p:sp>
      <p:sp>
        <p:nvSpPr>
          <p:cNvPr id="59" name="矩形 58">
            <a:extLst>
              <a:ext uri="{FF2B5EF4-FFF2-40B4-BE49-F238E27FC236}">
                <a16:creationId xmlns:a16="http://schemas.microsoft.com/office/drawing/2014/main" id="{3A51B928-5C14-419F-91F8-949E355FFFE2}"/>
              </a:ext>
            </a:extLst>
          </p:cNvPr>
          <p:cNvSpPr/>
          <p:nvPr/>
        </p:nvSpPr>
        <p:spPr>
          <a:xfrm>
            <a:off x="1041391" y="2242820"/>
            <a:ext cx="2891047" cy="79913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SimSun" panose="02010600030101010101" pitchFamily="2" charset="-122"/>
                <a:ea typeface="SimSun" panose="02010600030101010101" pitchFamily="2" charset="-122"/>
              </a:rPr>
              <a:t>肥胖会影响人的推理能力、语言能力和记忆力</a:t>
            </a:r>
          </a:p>
        </p:txBody>
      </p:sp>
      <p:sp>
        <p:nvSpPr>
          <p:cNvPr id="62" name="矩形 61">
            <a:extLst>
              <a:ext uri="{FF2B5EF4-FFF2-40B4-BE49-F238E27FC236}">
                <a16:creationId xmlns:a16="http://schemas.microsoft.com/office/drawing/2014/main" id="{22A102B1-D454-4CC8-9F1D-52A27D605BDC}"/>
              </a:ext>
            </a:extLst>
          </p:cNvPr>
          <p:cNvSpPr/>
          <p:nvPr/>
        </p:nvSpPr>
        <p:spPr>
          <a:xfrm>
            <a:off x="8113257" y="1712898"/>
            <a:ext cx="3693862" cy="115127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latin typeface="SimSun" panose="02010600030101010101" pitchFamily="2" charset="-122"/>
                <a:ea typeface="SimSun" panose="02010600030101010101" pitchFamily="2" charset="-122"/>
              </a:rPr>
              <a:t>成年肥胖问题：与儿童青少年时期不肥胖的孩子相比</a:t>
            </a:r>
            <a:r>
              <a:rPr lang="en-US" altLang="zh-CN" sz="2000" b="1" dirty="0">
                <a:solidFill>
                  <a:schemeClr val="tx1">
                    <a:lumMod val="65000"/>
                    <a:lumOff val="35000"/>
                  </a:schemeClr>
                </a:solidFill>
                <a:latin typeface="SimSun" panose="02010600030101010101" pitchFamily="2" charset="-122"/>
                <a:ea typeface="SimSun" panose="02010600030101010101" pitchFamily="2" charset="-122"/>
              </a:rPr>
              <a:t>,</a:t>
            </a:r>
            <a:r>
              <a:rPr lang="zh-CN" altLang="en-US" sz="2000" b="1" dirty="0">
                <a:solidFill>
                  <a:schemeClr val="tx1">
                    <a:lumMod val="65000"/>
                    <a:lumOff val="35000"/>
                  </a:schemeClr>
                </a:solidFill>
                <a:latin typeface="SimSun" panose="02010600030101010101" pitchFamily="2" charset="-122"/>
                <a:ea typeface="SimSun" panose="02010600030101010101" pitchFamily="2" charset="-122"/>
              </a:rPr>
              <a:t>在以后生活中患肥胖症的比例</a:t>
            </a:r>
            <a:r>
              <a:rPr lang="en-US" altLang="zh-CN" sz="2000" b="1" dirty="0">
                <a:solidFill>
                  <a:schemeClr val="tx1">
                    <a:lumMod val="65000"/>
                    <a:lumOff val="35000"/>
                  </a:schemeClr>
                </a:solidFill>
                <a:latin typeface="SimSun" panose="02010600030101010101" pitchFamily="2" charset="-122"/>
                <a:ea typeface="SimSun" panose="02010600030101010101" pitchFamily="2" charset="-122"/>
              </a:rPr>
              <a:t>(</a:t>
            </a:r>
            <a:r>
              <a:rPr lang="zh-CN" altLang="en-US" sz="2000" b="1" dirty="0">
                <a:solidFill>
                  <a:schemeClr val="tx1">
                    <a:lumMod val="65000"/>
                    <a:lumOff val="35000"/>
                  </a:schemeClr>
                </a:solidFill>
                <a:latin typeface="SimSun" panose="02010600030101010101" pitchFamily="2" charset="-122"/>
                <a:ea typeface="SimSun" panose="02010600030101010101" pitchFamily="2" charset="-122"/>
              </a:rPr>
              <a:t>约</a:t>
            </a:r>
            <a:r>
              <a:rPr lang="en-US" altLang="zh-CN" sz="2000" b="1" dirty="0">
                <a:solidFill>
                  <a:schemeClr val="tx1">
                    <a:lumMod val="65000"/>
                    <a:lumOff val="35000"/>
                  </a:schemeClr>
                </a:solidFill>
                <a:latin typeface="SimSun" panose="02010600030101010101" pitchFamily="2" charset="-122"/>
                <a:ea typeface="SimSun" panose="02010600030101010101" pitchFamily="2" charset="-122"/>
              </a:rPr>
              <a:t>50%)</a:t>
            </a:r>
          </a:p>
        </p:txBody>
      </p:sp>
      <p:pic>
        <p:nvPicPr>
          <p:cNvPr id="34" name="图片 33">
            <a:extLst>
              <a:ext uri="{FF2B5EF4-FFF2-40B4-BE49-F238E27FC236}">
                <a16:creationId xmlns:a16="http://schemas.microsoft.com/office/drawing/2014/main" id="{7977D792-1632-BE4A-AFA6-8E5772C627BF}"/>
              </a:ext>
            </a:extLst>
          </p:cNvPr>
          <p:cNvPicPr>
            <a:picLocks noChangeAspect="1"/>
          </p:cNvPicPr>
          <p:nvPr/>
        </p:nvPicPr>
        <p:blipFill>
          <a:blip r:embed="rId3"/>
          <a:stretch>
            <a:fillRect/>
          </a:stretch>
        </p:blipFill>
        <p:spPr>
          <a:xfrm>
            <a:off x="4328641" y="3231418"/>
            <a:ext cx="3259416" cy="2060886"/>
          </a:xfrm>
          <a:prstGeom prst="rect">
            <a:avLst/>
          </a:prstGeom>
        </p:spPr>
      </p:pic>
      <p:sp>
        <p:nvSpPr>
          <p:cNvPr id="60" name="矩形 59">
            <a:extLst>
              <a:ext uri="{FF2B5EF4-FFF2-40B4-BE49-F238E27FC236}">
                <a16:creationId xmlns:a16="http://schemas.microsoft.com/office/drawing/2014/main" id="{6E8B0E53-D384-1E43-B139-263456671786}"/>
              </a:ext>
            </a:extLst>
          </p:cNvPr>
          <p:cNvSpPr/>
          <p:nvPr/>
        </p:nvSpPr>
        <p:spPr>
          <a:xfrm>
            <a:off x="694765" y="6368297"/>
            <a:ext cx="11394141" cy="261610"/>
          </a:xfrm>
          <a:prstGeom prst="rect">
            <a:avLst/>
          </a:prstGeom>
        </p:spPr>
        <p:txBody>
          <a:bodyPr wrap="square">
            <a:spAutoFit/>
          </a:bodyPr>
          <a:lstStyle/>
          <a:p>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[1]钟磊发, 周谷城, 范艳艳, &amp; 肖义军. (2018). 青少年肥胖的危害、发生机制和防治概述. 生物学教学(8).</a:t>
            </a:r>
          </a:p>
        </p:txBody>
      </p:sp>
    </p:spTree>
    <p:extLst>
      <p:ext uri="{BB962C8B-B14F-4D97-AF65-F5344CB8AC3E}">
        <p14:creationId xmlns:p14="http://schemas.microsoft.com/office/powerpoint/2010/main" val="65542398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1000"/>
                                        <p:tgtEl>
                                          <p:spTgt spid="20"/>
                                        </p:tgtEl>
                                      </p:cBhvr>
                                    </p:animEffect>
                                    <p:anim calcmode="lin" valueType="num">
                                      <p:cBhvr>
                                        <p:cTn id="88" dur="1000" fill="hold"/>
                                        <p:tgtEl>
                                          <p:spTgt spid="20"/>
                                        </p:tgtEl>
                                        <p:attrNameLst>
                                          <p:attrName>ppt_x</p:attrName>
                                        </p:attrNameLst>
                                      </p:cBhvr>
                                      <p:tavLst>
                                        <p:tav tm="0">
                                          <p:val>
                                            <p:strVal val="#ppt_x"/>
                                          </p:val>
                                        </p:tav>
                                        <p:tav tm="100000">
                                          <p:val>
                                            <p:strVal val="#ppt_x"/>
                                          </p:val>
                                        </p:tav>
                                      </p:tavLst>
                                    </p:anim>
                                    <p:anim calcmode="lin" valueType="num">
                                      <p:cBhvr>
                                        <p:cTn id="89" dur="1000" fill="hold"/>
                                        <p:tgtEl>
                                          <p:spTgt spid="2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1000"/>
                                        <p:tgtEl>
                                          <p:spTgt spid="21"/>
                                        </p:tgtEl>
                                      </p:cBhvr>
                                    </p:animEffect>
                                    <p:anim calcmode="lin" valueType="num">
                                      <p:cBhvr>
                                        <p:cTn id="93" dur="1000" fill="hold"/>
                                        <p:tgtEl>
                                          <p:spTgt spid="21"/>
                                        </p:tgtEl>
                                        <p:attrNameLst>
                                          <p:attrName>ppt_x</p:attrName>
                                        </p:attrNameLst>
                                      </p:cBhvr>
                                      <p:tavLst>
                                        <p:tav tm="0">
                                          <p:val>
                                            <p:strVal val="#ppt_x"/>
                                          </p:val>
                                        </p:tav>
                                        <p:tav tm="100000">
                                          <p:val>
                                            <p:strVal val="#ppt_x"/>
                                          </p:val>
                                        </p:tav>
                                      </p:tavLst>
                                    </p:anim>
                                    <p:anim calcmode="lin" valueType="num">
                                      <p:cBhvr>
                                        <p:cTn id="94" dur="1000" fill="hold"/>
                                        <p:tgtEl>
                                          <p:spTgt spid="2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1000"/>
                                        <p:tgtEl>
                                          <p:spTgt spid="24"/>
                                        </p:tgtEl>
                                      </p:cBhvr>
                                    </p:animEffect>
                                    <p:anim calcmode="lin" valueType="num">
                                      <p:cBhvr>
                                        <p:cTn id="108" dur="1000" fill="hold"/>
                                        <p:tgtEl>
                                          <p:spTgt spid="24"/>
                                        </p:tgtEl>
                                        <p:attrNameLst>
                                          <p:attrName>ppt_x</p:attrName>
                                        </p:attrNameLst>
                                      </p:cBhvr>
                                      <p:tavLst>
                                        <p:tav tm="0">
                                          <p:val>
                                            <p:strVal val="#ppt_x"/>
                                          </p:val>
                                        </p:tav>
                                        <p:tav tm="100000">
                                          <p:val>
                                            <p:strVal val="#ppt_x"/>
                                          </p:val>
                                        </p:tav>
                                      </p:tavLst>
                                    </p:anim>
                                    <p:anim calcmode="lin" valueType="num">
                                      <p:cBhvr>
                                        <p:cTn id="109" dur="1000" fill="hold"/>
                                        <p:tgtEl>
                                          <p:spTgt spid="24"/>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1000"/>
                                        <p:tgtEl>
                                          <p:spTgt spid="25"/>
                                        </p:tgtEl>
                                      </p:cBhvr>
                                    </p:animEffect>
                                    <p:anim calcmode="lin" valueType="num">
                                      <p:cBhvr>
                                        <p:cTn id="113" dur="1000" fill="hold"/>
                                        <p:tgtEl>
                                          <p:spTgt spid="25"/>
                                        </p:tgtEl>
                                        <p:attrNameLst>
                                          <p:attrName>ppt_x</p:attrName>
                                        </p:attrNameLst>
                                      </p:cBhvr>
                                      <p:tavLst>
                                        <p:tav tm="0">
                                          <p:val>
                                            <p:strVal val="#ppt_x"/>
                                          </p:val>
                                        </p:tav>
                                        <p:tav tm="100000">
                                          <p:val>
                                            <p:strVal val="#ppt_x"/>
                                          </p:val>
                                        </p:tav>
                                      </p:tavLst>
                                    </p:anim>
                                    <p:anim calcmode="lin" valueType="num">
                                      <p:cBhvr>
                                        <p:cTn id="114" dur="1000" fill="hold"/>
                                        <p:tgtEl>
                                          <p:spTgt spid="25"/>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Effect transition="in" filter="fade">
                                      <p:cBhvr>
                                        <p:cTn id="117" dur="1000"/>
                                        <p:tgtEl>
                                          <p:spTgt spid="26"/>
                                        </p:tgtEl>
                                      </p:cBhvr>
                                    </p:animEffect>
                                    <p:anim calcmode="lin" valueType="num">
                                      <p:cBhvr>
                                        <p:cTn id="118" dur="1000" fill="hold"/>
                                        <p:tgtEl>
                                          <p:spTgt spid="26"/>
                                        </p:tgtEl>
                                        <p:attrNameLst>
                                          <p:attrName>ppt_x</p:attrName>
                                        </p:attrNameLst>
                                      </p:cBhvr>
                                      <p:tavLst>
                                        <p:tav tm="0">
                                          <p:val>
                                            <p:strVal val="#ppt_x"/>
                                          </p:val>
                                        </p:tav>
                                        <p:tav tm="100000">
                                          <p:val>
                                            <p:strVal val="#ppt_x"/>
                                          </p:val>
                                        </p:tav>
                                      </p:tavLst>
                                    </p:anim>
                                    <p:anim calcmode="lin" valueType="num">
                                      <p:cBhvr>
                                        <p:cTn id="119" dur="1000" fill="hold"/>
                                        <p:tgtEl>
                                          <p:spTgt spid="26"/>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1000"/>
                                        <p:tgtEl>
                                          <p:spTgt spid="27"/>
                                        </p:tgtEl>
                                      </p:cBhvr>
                                    </p:animEffect>
                                    <p:anim calcmode="lin" valueType="num">
                                      <p:cBhvr>
                                        <p:cTn id="123" dur="1000" fill="hold"/>
                                        <p:tgtEl>
                                          <p:spTgt spid="27"/>
                                        </p:tgtEl>
                                        <p:attrNameLst>
                                          <p:attrName>ppt_x</p:attrName>
                                        </p:attrNameLst>
                                      </p:cBhvr>
                                      <p:tavLst>
                                        <p:tav tm="0">
                                          <p:val>
                                            <p:strVal val="#ppt_x"/>
                                          </p:val>
                                        </p:tav>
                                        <p:tav tm="100000">
                                          <p:val>
                                            <p:strVal val="#ppt_x"/>
                                          </p:val>
                                        </p:tav>
                                      </p:tavLst>
                                    </p:anim>
                                    <p:anim calcmode="lin" valueType="num">
                                      <p:cBhvr>
                                        <p:cTn id="124" dur="1000" fill="hold"/>
                                        <p:tgtEl>
                                          <p:spTgt spid="27"/>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fade">
                                      <p:cBhvr>
                                        <p:cTn id="127" dur="1000"/>
                                        <p:tgtEl>
                                          <p:spTgt spid="28"/>
                                        </p:tgtEl>
                                      </p:cBhvr>
                                    </p:animEffect>
                                    <p:anim calcmode="lin" valueType="num">
                                      <p:cBhvr>
                                        <p:cTn id="128" dur="1000" fill="hold"/>
                                        <p:tgtEl>
                                          <p:spTgt spid="28"/>
                                        </p:tgtEl>
                                        <p:attrNameLst>
                                          <p:attrName>ppt_x</p:attrName>
                                        </p:attrNameLst>
                                      </p:cBhvr>
                                      <p:tavLst>
                                        <p:tav tm="0">
                                          <p:val>
                                            <p:strVal val="#ppt_x"/>
                                          </p:val>
                                        </p:tav>
                                        <p:tav tm="100000">
                                          <p:val>
                                            <p:strVal val="#ppt_x"/>
                                          </p:val>
                                        </p:tav>
                                      </p:tavLst>
                                    </p:anim>
                                    <p:anim calcmode="lin" valueType="num">
                                      <p:cBhvr>
                                        <p:cTn id="129" dur="1000" fill="hold"/>
                                        <p:tgtEl>
                                          <p:spTgt spid="28"/>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fade">
                                      <p:cBhvr>
                                        <p:cTn id="132" dur="1000"/>
                                        <p:tgtEl>
                                          <p:spTgt spid="29"/>
                                        </p:tgtEl>
                                      </p:cBhvr>
                                    </p:animEffect>
                                    <p:anim calcmode="lin" valueType="num">
                                      <p:cBhvr>
                                        <p:cTn id="133" dur="1000" fill="hold"/>
                                        <p:tgtEl>
                                          <p:spTgt spid="29"/>
                                        </p:tgtEl>
                                        <p:attrNameLst>
                                          <p:attrName>ppt_x</p:attrName>
                                        </p:attrNameLst>
                                      </p:cBhvr>
                                      <p:tavLst>
                                        <p:tav tm="0">
                                          <p:val>
                                            <p:strVal val="#ppt_x"/>
                                          </p:val>
                                        </p:tav>
                                        <p:tav tm="100000">
                                          <p:val>
                                            <p:strVal val="#ppt_x"/>
                                          </p:val>
                                        </p:tav>
                                      </p:tavLst>
                                    </p:anim>
                                    <p:anim calcmode="lin" valueType="num">
                                      <p:cBhvr>
                                        <p:cTn id="134" dur="1000" fill="hold"/>
                                        <p:tgtEl>
                                          <p:spTgt spid="29"/>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1000"/>
                                        <p:tgtEl>
                                          <p:spTgt spid="30"/>
                                        </p:tgtEl>
                                      </p:cBhvr>
                                    </p:animEffect>
                                    <p:anim calcmode="lin" valueType="num">
                                      <p:cBhvr>
                                        <p:cTn id="138" dur="1000" fill="hold"/>
                                        <p:tgtEl>
                                          <p:spTgt spid="30"/>
                                        </p:tgtEl>
                                        <p:attrNameLst>
                                          <p:attrName>ppt_x</p:attrName>
                                        </p:attrNameLst>
                                      </p:cBhvr>
                                      <p:tavLst>
                                        <p:tav tm="0">
                                          <p:val>
                                            <p:strVal val="#ppt_x"/>
                                          </p:val>
                                        </p:tav>
                                        <p:tav tm="100000">
                                          <p:val>
                                            <p:strVal val="#ppt_x"/>
                                          </p:val>
                                        </p:tav>
                                      </p:tavLst>
                                    </p:anim>
                                    <p:anim calcmode="lin" valueType="num">
                                      <p:cBhvr>
                                        <p:cTn id="139" dur="1000" fill="hold"/>
                                        <p:tgtEl>
                                          <p:spTgt spid="30"/>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31"/>
                                        </p:tgtEl>
                                        <p:attrNameLst>
                                          <p:attrName>style.visibility</p:attrName>
                                        </p:attrNameLst>
                                      </p:cBhvr>
                                      <p:to>
                                        <p:strVal val="visible"/>
                                      </p:to>
                                    </p:set>
                                    <p:animEffect transition="in" filter="fade">
                                      <p:cBhvr>
                                        <p:cTn id="142" dur="1000"/>
                                        <p:tgtEl>
                                          <p:spTgt spid="31"/>
                                        </p:tgtEl>
                                      </p:cBhvr>
                                    </p:animEffect>
                                    <p:anim calcmode="lin" valueType="num">
                                      <p:cBhvr>
                                        <p:cTn id="143" dur="1000" fill="hold"/>
                                        <p:tgtEl>
                                          <p:spTgt spid="31"/>
                                        </p:tgtEl>
                                        <p:attrNameLst>
                                          <p:attrName>ppt_x</p:attrName>
                                        </p:attrNameLst>
                                      </p:cBhvr>
                                      <p:tavLst>
                                        <p:tav tm="0">
                                          <p:val>
                                            <p:strVal val="#ppt_x"/>
                                          </p:val>
                                        </p:tav>
                                        <p:tav tm="100000">
                                          <p:val>
                                            <p:strVal val="#ppt_x"/>
                                          </p:val>
                                        </p:tav>
                                      </p:tavLst>
                                    </p:anim>
                                    <p:anim calcmode="lin" valueType="num">
                                      <p:cBhvr>
                                        <p:cTn id="144" dur="1000" fill="hold"/>
                                        <p:tgtEl>
                                          <p:spTgt spid="31"/>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2"/>
                                        </p:tgtEl>
                                        <p:attrNameLst>
                                          <p:attrName>style.visibility</p:attrName>
                                        </p:attrNameLst>
                                      </p:cBhvr>
                                      <p:to>
                                        <p:strVal val="visible"/>
                                      </p:to>
                                    </p:set>
                                    <p:animEffect transition="in" filter="fade">
                                      <p:cBhvr>
                                        <p:cTn id="147" dur="1000"/>
                                        <p:tgtEl>
                                          <p:spTgt spid="32"/>
                                        </p:tgtEl>
                                      </p:cBhvr>
                                    </p:animEffect>
                                    <p:anim calcmode="lin" valueType="num">
                                      <p:cBhvr>
                                        <p:cTn id="148" dur="1000" fill="hold"/>
                                        <p:tgtEl>
                                          <p:spTgt spid="32"/>
                                        </p:tgtEl>
                                        <p:attrNameLst>
                                          <p:attrName>ppt_x</p:attrName>
                                        </p:attrNameLst>
                                      </p:cBhvr>
                                      <p:tavLst>
                                        <p:tav tm="0">
                                          <p:val>
                                            <p:strVal val="#ppt_x"/>
                                          </p:val>
                                        </p:tav>
                                        <p:tav tm="100000">
                                          <p:val>
                                            <p:strVal val="#ppt_x"/>
                                          </p:val>
                                        </p:tav>
                                      </p:tavLst>
                                    </p:anim>
                                    <p:anim calcmode="lin" valueType="num">
                                      <p:cBhvr>
                                        <p:cTn id="149" dur="1000" fill="hold"/>
                                        <p:tgtEl>
                                          <p:spTgt spid="32"/>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50"/>
                                        </p:tgtEl>
                                        <p:attrNameLst>
                                          <p:attrName>style.visibility</p:attrName>
                                        </p:attrNameLst>
                                      </p:cBhvr>
                                      <p:to>
                                        <p:strVal val="visible"/>
                                      </p:to>
                                    </p:set>
                                    <p:animEffect transition="in" filter="fade">
                                      <p:cBhvr>
                                        <p:cTn id="152" dur="1000"/>
                                        <p:tgtEl>
                                          <p:spTgt spid="50"/>
                                        </p:tgtEl>
                                      </p:cBhvr>
                                    </p:animEffect>
                                    <p:anim calcmode="lin" valueType="num">
                                      <p:cBhvr>
                                        <p:cTn id="153" dur="1000" fill="hold"/>
                                        <p:tgtEl>
                                          <p:spTgt spid="50"/>
                                        </p:tgtEl>
                                        <p:attrNameLst>
                                          <p:attrName>ppt_x</p:attrName>
                                        </p:attrNameLst>
                                      </p:cBhvr>
                                      <p:tavLst>
                                        <p:tav tm="0">
                                          <p:val>
                                            <p:strVal val="#ppt_x"/>
                                          </p:val>
                                        </p:tav>
                                        <p:tav tm="100000">
                                          <p:val>
                                            <p:strVal val="#ppt_x"/>
                                          </p:val>
                                        </p:tav>
                                      </p:tavLst>
                                    </p:anim>
                                    <p:anim calcmode="lin" valueType="num">
                                      <p:cBhvr>
                                        <p:cTn id="154" dur="1000" fill="hold"/>
                                        <p:tgtEl>
                                          <p:spTgt spid="50"/>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51"/>
                                        </p:tgtEl>
                                        <p:attrNameLst>
                                          <p:attrName>style.visibility</p:attrName>
                                        </p:attrNameLst>
                                      </p:cBhvr>
                                      <p:to>
                                        <p:strVal val="visible"/>
                                      </p:to>
                                    </p:set>
                                    <p:animEffect transition="in" filter="fade">
                                      <p:cBhvr>
                                        <p:cTn id="157" dur="1000"/>
                                        <p:tgtEl>
                                          <p:spTgt spid="51"/>
                                        </p:tgtEl>
                                      </p:cBhvr>
                                    </p:animEffect>
                                    <p:anim calcmode="lin" valueType="num">
                                      <p:cBhvr>
                                        <p:cTn id="158" dur="1000" fill="hold"/>
                                        <p:tgtEl>
                                          <p:spTgt spid="51"/>
                                        </p:tgtEl>
                                        <p:attrNameLst>
                                          <p:attrName>ppt_x</p:attrName>
                                        </p:attrNameLst>
                                      </p:cBhvr>
                                      <p:tavLst>
                                        <p:tav tm="0">
                                          <p:val>
                                            <p:strVal val="#ppt_x"/>
                                          </p:val>
                                        </p:tav>
                                        <p:tav tm="100000">
                                          <p:val>
                                            <p:strVal val="#ppt_x"/>
                                          </p:val>
                                        </p:tav>
                                      </p:tavLst>
                                    </p:anim>
                                    <p:anim calcmode="lin" valueType="num">
                                      <p:cBhvr>
                                        <p:cTn id="159" dur="1000" fill="hold"/>
                                        <p:tgtEl>
                                          <p:spTgt spid="51"/>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52"/>
                                        </p:tgtEl>
                                        <p:attrNameLst>
                                          <p:attrName>style.visibility</p:attrName>
                                        </p:attrNameLst>
                                      </p:cBhvr>
                                      <p:to>
                                        <p:strVal val="visible"/>
                                      </p:to>
                                    </p:set>
                                    <p:animEffect transition="in" filter="fade">
                                      <p:cBhvr>
                                        <p:cTn id="162" dur="1000"/>
                                        <p:tgtEl>
                                          <p:spTgt spid="52"/>
                                        </p:tgtEl>
                                      </p:cBhvr>
                                    </p:animEffect>
                                    <p:anim calcmode="lin" valueType="num">
                                      <p:cBhvr>
                                        <p:cTn id="163" dur="1000" fill="hold"/>
                                        <p:tgtEl>
                                          <p:spTgt spid="52"/>
                                        </p:tgtEl>
                                        <p:attrNameLst>
                                          <p:attrName>ppt_x</p:attrName>
                                        </p:attrNameLst>
                                      </p:cBhvr>
                                      <p:tavLst>
                                        <p:tav tm="0">
                                          <p:val>
                                            <p:strVal val="#ppt_x"/>
                                          </p:val>
                                        </p:tav>
                                        <p:tav tm="100000">
                                          <p:val>
                                            <p:strVal val="#ppt_x"/>
                                          </p:val>
                                        </p:tav>
                                      </p:tavLst>
                                    </p:anim>
                                    <p:anim calcmode="lin" valueType="num">
                                      <p:cBhvr>
                                        <p:cTn id="164" dur="1000" fill="hold"/>
                                        <p:tgtEl>
                                          <p:spTgt spid="52"/>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animEffect transition="in" filter="fade">
                                      <p:cBhvr>
                                        <p:cTn id="167" dur="1000"/>
                                        <p:tgtEl>
                                          <p:spTgt spid="53"/>
                                        </p:tgtEl>
                                      </p:cBhvr>
                                    </p:animEffect>
                                    <p:anim calcmode="lin" valueType="num">
                                      <p:cBhvr>
                                        <p:cTn id="168" dur="1000" fill="hold"/>
                                        <p:tgtEl>
                                          <p:spTgt spid="53"/>
                                        </p:tgtEl>
                                        <p:attrNameLst>
                                          <p:attrName>ppt_x</p:attrName>
                                        </p:attrNameLst>
                                      </p:cBhvr>
                                      <p:tavLst>
                                        <p:tav tm="0">
                                          <p:val>
                                            <p:strVal val="#ppt_x"/>
                                          </p:val>
                                        </p:tav>
                                        <p:tav tm="100000">
                                          <p:val>
                                            <p:strVal val="#ppt_x"/>
                                          </p:val>
                                        </p:tav>
                                      </p:tavLst>
                                    </p:anim>
                                    <p:anim calcmode="lin" valueType="num">
                                      <p:cBhvr>
                                        <p:cTn id="169" dur="1000" fill="hold"/>
                                        <p:tgtEl>
                                          <p:spTgt spid="53"/>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54"/>
                                        </p:tgtEl>
                                        <p:attrNameLst>
                                          <p:attrName>style.visibility</p:attrName>
                                        </p:attrNameLst>
                                      </p:cBhvr>
                                      <p:to>
                                        <p:strVal val="visible"/>
                                      </p:to>
                                    </p:set>
                                    <p:animEffect transition="in" filter="fade">
                                      <p:cBhvr>
                                        <p:cTn id="172" dur="1000"/>
                                        <p:tgtEl>
                                          <p:spTgt spid="54"/>
                                        </p:tgtEl>
                                      </p:cBhvr>
                                    </p:animEffect>
                                    <p:anim calcmode="lin" valueType="num">
                                      <p:cBhvr>
                                        <p:cTn id="173" dur="1000" fill="hold"/>
                                        <p:tgtEl>
                                          <p:spTgt spid="54"/>
                                        </p:tgtEl>
                                        <p:attrNameLst>
                                          <p:attrName>ppt_x</p:attrName>
                                        </p:attrNameLst>
                                      </p:cBhvr>
                                      <p:tavLst>
                                        <p:tav tm="0">
                                          <p:val>
                                            <p:strVal val="#ppt_x"/>
                                          </p:val>
                                        </p:tav>
                                        <p:tav tm="100000">
                                          <p:val>
                                            <p:strVal val="#ppt_x"/>
                                          </p:val>
                                        </p:tav>
                                      </p:tavLst>
                                    </p:anim>
                                    <p:anim calcmode="lin" valueType="num">
                                      <p:cBhvr>
                                        <p:cTn id="174" dur="1000" fill="hold"/>
                                        <p:tgtEl>
                                          <p:spTgt spid="54"/>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56"/>
                                        </p:tgtEl>
                                        <p:attrNameLst>
                                          <p:attrName>style.visibility</p:attrName>
                                        </p:attrNameLst>
                                      </p:cBhvr>
                                      <p:to>
                                        <p:strVal val="visible"/>
                                      </p:to>
                                    </p:set>
                                    <p:animEffect transition="in" filter="fade">
                                      <p:cBhvr>
                                        <p:cTn id="177" dur="1000"/>
                                        <p:tgtEl>
                                          <p:spTgt spid="56"/>
                                        </p:tgtEl>
                                      </p:cBhvr>
                                    </p:animEffect>
                                    <p:anim calcmode="lin" valueType="num">
                                      <p:cBhvr>
                                        <p:cTn id="178" dur="1000" fill="hold"/>
                                        <p:tgtEl>
                                          <p:spTgt spid="56"/>
                                        </p:tgtEl>
                                        <p:attrNameLst>
                                          <p:attrName>ppt_x</p:attrName>
                                        </p:attrNameLst>
                                      </p:cBhvr>
                                      <p:tavLst>
                                        <p:tav tm="0">
                                          <p:val>
                                            <p:strVal val="#ppt_x"/>
                                          </p:val>
                                        </p:tav>
                                        <p:tav tm="100000">
                                          <p:val>
                                            <p:strVal val="#ppt_x"/>
                                          </p:val>
                                        </p:tav>
                                      </p:tavLst>
                                    </p:anim>
                                    <p:anim calcmode="lin" valueType="num">
                                      <p:cBhvr>
                                        <p:cTn id="179" dur="1000" fill="hold"/>
                                        <p:tgtEl>
                                          <p:spTgt spid="56"/>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58"/>
                                        </p:tgtEl>
                                        <p:attrNameLst>
                                          <p:attrName>style.visibility</p:attrName>
                                        </p:attrNameLst>
                                      </p:cBhvr>
                                      <p:to>
                                        <p:strVal val="visible"/>
                                      </p:to>
                                    </p:set>
                                    <p:animEffect transition="in" filter="fade">
                                      <p:cBhvr>
                                        <p:cTn id="182" dur="1000"/>
                                        <p:tgtEl>
                                          <p:spTgt spid="58"/>
                                        </p:tgtEl>
                                      </p:cBhvr>
                                    </p:animEffect>
                                    <p:anim calcmode="lin" valueType="num">
                                      <p:cBhvr>
                                        <p:cTn id="183" dur="1000" fill="hold"/>
                                        <p:tgtEl>
                                          <p:spTgt spid="58"/>
                                        </p:tgtEl>
                                        <p:attrNameLst>
                                          <p:attrName>ppt_x</p:attrName>
                                        </p:attrNameLst>
                                      </p:cBhvr>
                                      <p:tavLst>
                                        <p:tav tm="0">
                                          <p:val>
                                            <p:strVal val="#ppt_x"/>
                                          </p:val>
                                        </p:tav>
                                        <p:tav tm="100000">
                                          <p:val>
                                            <p:strVal val="#ppt_x"/>
                                          </p:val>
                                        </p:tav>
                                      </p:tavLst>
                                    </p:anim>
                                    <p:anim calcmode="lin" valueType="num">
                                      <p:cBhvr>
                                        <p:cTn id="18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50" grpId="0" animBg="1"/>
      <p:bldP spid="51" grpId="0" animBg="1"/>
      <p:bldP spid="52" grpId="0" animBg="1"/>
      <p:bldP spid="53" grpId="0" animBg="1"/>
      <p:bldP spid="54" grpId="0" animBg="1"/>
      <p:bldP spid="56"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a:extLst>
              <a:ext uri="{FF2B5EF4-FFF2-40B4-BE49-F238E27FC236}">
                <a16:creationId xmlns:a16="http://schemas.microsoft.com/office/drawing/2014/main" id="{74FB1BB7-11C2-4228-9B67-31FAC219888D}"/>
              </a:ext>
            </a:extLst>
          </p:cNvPr>
          <p:cNvSpPr txBox="1"/>
          <p:nvPr/>
        </p:nvSpPr>
        <p:spPr>
          <a:xfrm>
            <a:off x="1990028" y="266857"/>
            <a:ext cx="9924066"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肥胖与心理问题：处于探索阶段，研究数量不多</a:t>
            </a:r>
            <a:endParaRPr lang="en-US" altLang="zh-CN" sz="2800" b="1" dirty="0">
              <a:solidFill>
                <a:srgbClr val="8B0012"/>
              </a:solidFill>
              <a:ea typeface="+mj-ea"/>
            </a:endParaRPr>
          </a:p>
        </p:txBody>
      </p:sp>
      <p:sp>
        <p:nvSpPr>
          <p:cNvPr id="2" name="矩形 1">
            <a:extLst>
              <a:ext uri="{FF2B5EF4-FFF2-40B4-BE49-F238E27FC236}">
                <a16:creationId xmlns:a16="http://schemas.microsoft.com/office/drawing/2014/main" id="{32ACE986-541E-7340-BBAE-B6300E89452E}"/>
              </a:ext>
            </a:extLst>
          </p:cNvPr>
          <p:cNvSpPr/>
          <p:nvPr/>
        </p:nvSpPr>
        <p:spPr>
          <a:xfrm>
            <a:off x="874307" y="2708239"/>
            <a:ext cx="5860125" cy="2238241"/>
          </a:xfrm>
          <a:prstGeom prst="rect">
            <a:avLst/>
          </a:prstGeom>
        </p:spPr>
        <p:txBody>
          <a:bodyPr wrap="square">
            <a:spAutoFit/>
          </a:bodyPr>
          <a:lstStyle/>
          <a:p>
            <a:pPr marL="342900" lvl="0" indent="-342900">
              <a:lnSpc>
                <a:spcPct val="150000"/>
              </a:lnSpc>
              <a:spcAft>
                <a:spcPts val="0"/>
              </a:spcAft>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超重</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肥胖儿童</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青少年抑郁和焦虑症状的总体患病率分别为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21.73%</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39.80%</a:t>
            </a:r>
          </a:p>
          <a:p>
            <a:pPr marL="342900" lvl="0" indent="-342900">
              <a:lnSpc>
                <a:spcPct val="150000"/>
              </a:lnSpc>
              <a:spcAft>
                <a:spcPts val="0"/>
              </a:spcAft>
              <a:buFont typeface="Arial" panose="020B0604020202020204" pitchFamily="34" charset="0"/>
              <a:buChar char="•"/>
            </a:pP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非超重</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肥胖儿童</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青少年的总体患病率分别为</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17.96%</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13.99%</a:t>
            </a:r>
          </a:p>
        </p:txBody>
      </p:sp>
      <p:sp>
        <p:nvSpPr>
          <p:cNvPr id="35" name="矩形 34">
            <a:extLst>
              <a:ext uri="{FF2B5EF4-FFF2-40B4-BE49-F238E27FC236}">
                <a16:creationId xmlns:a16="http://schemas.microsoft.com/office/drawing/2014/main" id="{67E8897F-9D44-CC4B-B9C4-BFDA40F647C2}"/>
              </a:ext>
            </a:extLst>
          </p:cNvPr>
          <p:cNvSpPr/>
          <p:nvPr/>
        </p:nvSpPr>
        <p:spPr>
          <a:xfrm>
            <a:off x="1813421" y="1480799"/>
            <a:ext cx="7664212" cy="6036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sz="2000" spc="-150" dirty="0">
                <a:latin typeface="Times New Roman" panose="02020603050405020304" pitchFamily="18" charset="0"/>
                <a:ea typeface="SimSun" panose="02010600030101010101" pitchFamily="2" charset="-122"/>
                <a:cs typeface="Times New Roman" panose="02020603050405020304" pitchFamily="18" charset="0"/>
              </a:rPr>
              <a:t>荟萃分析：</a:t>
            </a:r>
            <a:r>
              <a:rPr kumimoji="1" lang="en-US" altLang="zh-CN" sz="2000" spc="-150" dirty="0">
                <a:latin typeface="Times New Roman" panose="02020603050405020304" pitchFamily="18" charset="0"/>
                <a:ea typeface="SimSun" panose="02010600030101010101" pitchFamily="2" charset="-122"/>
                <a:cs typeface="Times New Roman" panose="02020603050405020304" pitchFamily="18" charset="0"/>
              </a:rPr>
              <a:t>CNKI </a:t>
            </a:r>
            <a:r>
              <a:rPr kumimoji="1" lang="zh-CN" altLang="en-US" sz="2000" spc="-150" dirty="0">
                <a:latin typeface="Times New Roman" panose="02020603050405020304" pitchFamily="18" charset="0"/>
                <a:ea typeface="SimSun" panose="02010600030101010101" pitchFamily="2" charset="-122"/>
                <a:cs typeface="Times New Roman" panose="02020603050405020304" pitchFamily="18" charset="0"/>
              </a:rPr>
              <a:t>数据库</a:t>
            </a:r>
            <a:r>
              <a:rPr kumimoji="1" lang="en-US" altLang="zh-CN" sz="2000" spc="-150" dirty="0">
                <a:latin typeface="Times New Roman" panose="02020603050405020304" pitchFamily="18" charset="0"/>
                <a:ea typeface="SimSun" panose="02010600030101010101" pitchFamily="2" charset="-122"/>
                <a:cs typeface="Times New Roman" panose="02020603050405020304" pitchFamily="18" charset="0"/>
              </a:rPr>
              <a:t>n = 670</a:t>
            </a:r>
            <a:r>
              <a:rPr kumimoji="1" lang="zh-CN" altLang="en-US" sz="2000" spc="-150" dirty="0">
                <a:latin typeface="Times New Roman" panose="02020603050405020304" pitchFamily="18" charset="0"/>
                <a:ea typeface="SimSun" panose="02010600030101010101" pitchFamily="2" charset="-122"/>
                <a:cs typeface="Times New Roman" panose="02020603050405020304" pitchFamily="18" charset="0"/>
              </a:rPr>
              <a:t>、万方数据库</a:t>
            </a:r>
            <a:r>
              <a:rPr kumimoji="1" lang="en-US" altLang="zh-CN" sz="2000" spc="-150" dirty="0">
                <a:latin typeface="Times New Roman" panose="02020603050405020304" pitchFamily="18" charset="0"/>
                <a:ea typeface="SimSun" panose="02010600030101010101" pitchFamily="2" charset="-122"/>
                <a:cs typeface="Times New Roman" panose="02020603050405020304" pitchFamily="18" charset="0"/>
              </a:rPr>
              <a:t>n = 487</a:t>
            </a:r>
            <a:r>
              <a:rPr kumimoji="1" lang="zh-CN" altLang="en-US" sz="2000" spc="-150" dirty="0">
                <a:latin typeface="Times New Roman" panose="02020603050405020304" pitchFamily="18" charset="0"/>
                <a:ea typeface="SimSun" panose="02010600030101010101" pitchFamily="2" charset="-122"/>
                <a:cs typeface="Times New Roman" panose="02020603050405020304" pitchFamily="18" charset="0"/>
              </a:rPr>
              <a:t>、</a:t>
            </a:r>
            <a:r>
              <a:rPr kumimoji="1" lang="en-US" altLang="zh-CN" sz="2000" spc="-150" dirty="0" err="1">
                <a:latin typeface="Times New Roman" panose="02020603050405020304" pitchFamily="18" charset="0"/>
                <a:ea typeface="SimSun" panose="02010600030101010101" pitchFamily="2" charset="-122"/>
                <a:cs typeface="Times New Roman" panose="02020603050405020304" pitchFamily="18" charset="0"/>
              </a:rPr>
              <a:t>Vip</a:t>
            </a:r>
            <a:r>
              <a:rPr kumimoji="1" lang="en-US" altLang="zh-CN" sz="2000" spc="-150" dirty="0">
                <a:latin typeface="Times New Roman" panose="02020603050405020304" pitchFamily="18" charset="0"/>
                <a:ea typeface="SimSun" panose="02010600030101010101" pitchFamily="2" charset="-122"/>
                <a:cs typeface="Times New Roman" panose="02020603050405020304" pitchFamily="18" charset="0"/>
              </a:rPr>
              <a:t> </a:t>
            </a:r>
            <a:r>
              <a:rPr kumimoji="1" lang="zh-CN" altLang="en-US" sz="2000" spc="-150" dirty="0">
                <a:latin typeface="Times New Roman" panose="02020603050405020304" pitchFamily="18" charset="0"/>
                <a:ea typeface="SimSun" panose="02010600030101010101" pitchFamily="2" charset="-122"/>
                <a:cs typeface="Times New Roman" panose="02020603050405020304" pitchFamily="18" charset="0"/>
              </a:rPr>
              <a:t>数据库</a:t>
            </a:r>
            <a:r>
              <a:rPr kumimoji="1" lang="en-US" altLang="zh-CN" sz="2000" spc="-150" dirty="0">
                <a:latin typeface="Times New Roman" panose="02020603050405020304" pitchFamily="18" charset="0"/>
                <a:ea typeface="SimSun" panose="02010600030101010101" pitchFamily="2" charset="-122"/>
                <a:cs typeface="Times New Roman" panose="02020603050405020304" pitchFamily="18" charset="0"/>
              </a:rPr>
              <a:t>n = 287</a:t>
            </a:r>
            <a:endParaRPr kumimoji="1" lang="zh-CN" altLang="en-US" sz="2000" spc="-15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矩形 3">
            <a:extLst>
              <a:ext uri="{FF2B5EF4-FFF2-40B4-BE49-F238E27FC236}">
                <a16:creationId xmlns:a16="http://schemas.microsoft.com/office/drawing/2014/main" id="{21E9A24E-AF65-8A46-BEE2-BC714D973704}"/>
              </a:ext>
            </a:extLst>
          </p:cNvPr>
          <p:cNvSpPr/>
          <p:nvPr/>
        </p:nvSpPr>
        <p:spPr>
          <a:xfrm>
            <a:off x="457934" y="6279342"/>
            <a:ext cx="11394141" cy="430887"/>
          </a:xfrm>
          <a:prstGeom prst="rect">
            <a:avLst/>
          </a:prstGeom>
        </p:spPr>
        <p:txBody>
          <a:bodyPr wrap="square">
            <a:spAutoFit/>
          </a:bodyPr>
          <a:lstStyle/>
          <a:p>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Wang S, Sun Q, </a:t>
            </a:r>
            <a:r>
              <a:rPr lang="en-US" altLang="zh-CN" sz="1100" dirty="0" err="1">
                <a:latin typeface="Times New Roman" panose="02020603050405020304" pitchFamily="18" charset="0"/>
                <a:ea typeface="SimSun" panose="02010600030101010101" pitchFamily="2" charset="-122"/>
                <a:cs typeface="Times New Roman" panose="02020603050405020304" pitchFamily="18" charset="0"/>
              </a:rPr>
              <a:t>Zhai</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 L, Bai Y, Wei W, Jia L. The Prevalence of Depression and Anxiety Symptoms among Overweight/Obese and Non-Overweight/Non-Obese Children/Adolescents in China: A Systematic Review and Meta-Analysis. International Journal of Environmental Research and Public Health. 2019; 16(3):340. https://</a:t>
            </a:r>
            <a:r>
              <a:rPr lang="en-US" altLang="zh-CN" sz="1100" dirty="0" err="1">
                <a:latin typeface="Times New Roman" panose="02020603050405020304" pitchFamily="18" charset="0"/>
                <a:ea typeface="SimSun" panose="02010600030101010101" pitchFamily="2" charset="-122"/>
                <a:cs typeface="Times New Roman" panose="02020603050405020304" pitchFamily="18" charset="0"/>
              </a:rPr>
              <a:t>doi.org</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/10.3390/ijerph16030340</a:t>
            </a:r>
          </a:p>
        </p:txBody>
      </p:sp>
      <p:pic>
        <p:nvPicPr>
          <p:cNvPr id="3" name="图片 2">
            <a:extLst>
              <a:ext uri="{FF2B5EF4-FFF2-40B4-BE49-F238E27FC236}">
                <a16:creationId xmlns:a16="http://schemas.microsoft.com/office/drawing/2014/main" id="{FE6A2C78-0837-2341-B28C-8A1D9E328454}"/>
              </a:ext>
            </a:extLst>
          </p:cNvPr>
          <p:cNvPicPr>
            <a:picLocks noChangeAspect="1"/>
          </p:cNvPicPr>
          <p:nvPr/>
        </p:nvPicPr>
        <p:blipFill>
          <a:blip r:embed="rId3"/>
          <a:stretch>
            <a:fillRect/>
          </a:stretch>
        </p:blipFill>
        <p:spPr>
          <a:xfrm>
            <a:off x="7075629" y="2564711"/>
            <a:ext cx="4344331" cy="2888980"/>
          </a:xfrm>
          <a:prstGeom prst="rect">
            <a:avLst/>
          </a:prstGeom>
        </p:spPr>
      </p:pic>
      <p:sp>
        <p:nvSpPr>
          <p:cNvPr id="5" name="圆角矩形 4">
            <a:extLst>
              <a:ext uri="{FF2B5EF4-FFF2-40B4-BE49-F238E27FC236}">
                <a16:creationId xmlns:a16="http://schemas.microsoft.com/office/drawing/2014/main" id="{1CE90102-ABA0-344B-AA40-61EDB0ABAFE2}"/>
              </a:ext>
            </a:extLst>
          </p:cNvPr>
          <p:cNvSpPr/>
          <p:nvPr/>
        </p:nvSpPr>
        <p:spPr>
          <a:xfrm>
            <a:off x="628533" y="2407199"/>
            <a:ext cx="6276498" cy="28403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41991870"/>
      </p:ext>
    </p:extLst>
  </p:cSld>
  <p:clrMapOvr>
    <a:masterClrMapping/>
  </p:clrMapOvr>
  <p:transition spd="slow" advTm="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a:extLst>
              <a:ext uri="{FF2B5EF4-FFF2-40B4-BE49-F238E27FC236}">
                <a16:creationId xmlns:a16="http://schemas.microsoft.com/office/drawing/2014/main" id="{8BD3F2D8-2630-4A89-A6E0-1A7940FC2491}"/>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28" name="任意多边形: 形状 27">
            <a:extLst>
              <a:ext uri="{FF2B5EF4-FFF2-40B4-BE49-F238E27FC236}">
                <a16:creationId xmlns:a16="http://schemas.microsoft.com/office/drawing/2014/main" id="{E0286742-C68E-42A2-9FBF-9024F9C4E4F1}"/>
              </a:ext>
            </a:extLst>
          </p:cNvPr>
          <p:cNvSpPr/>
          <p:nvPr/>
        </p:nvSpPr>
        <p:spPr>
          <a:xfrm>
            <a:off x="0" y="1"/>
            <a:ext cx="10244802"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C9E1FFE9-AFD3-4B2C-B9DA-34FF7F244A9A}"/>
              </a:ext>
            </a:extLst>
          </p:cNvPr>
          <p:cNvSpPr/>
          <p:nvPr/>
        </p:nvSpPr>
        <p:spPr>
          <a:xfrm>
            <a:off x="1" y="1"/>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CF8386-0C8F-442B-9840-781F6BA64C39}"/>
              </a:ext>
            </a:extLst>
          </p:cNvPr>
          <p:cNvSpPr/>
          <p:nvPr/>
        </p:nvSpPr>
        <p:spPr>
          <a:xfrm>
            <a:off x="3386803" y="1"/>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DCFBAD05-E0B9-4421-B234-0E319C76D80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8" name="图片 47">
            <a:extLst>
              <a:ext uri="{FF2B5EF4-FFF2-40B4-BE49-F238E27FC236}">
                <a16:creationId xmlns:a16="http://schemas.microsoft.com/office/drawing/2014/main" id="{F3F63797-E9F0-46CA-B97D-2F4C54A7A7DE}"/>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3" name="文本框 42">
            <a:extLst>
              <a:ext uri="{FF2B5EF4-FFF2-40B4-BE49-F238E27FC236}">
                <a16:creationId xmlns:a16="http://schemas.microsoft.com/office/drawing/2014/main" id="{C02B4953-DD2E-447B-995F-FF114149BD40}"/>
              </a:ext>
            </a:extLst>
          </p:cNvPr>
          <p:cNvSpPr txBox="1"/>
          <p:nvPr/>
        </p:nvSpPr>
        <p:spPr>
          <a:xfrm>
            <a:off x="996502" y="1645370"/>
            <a:ext cx="2291468" cy="19078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5400" b="1" dirty="0">
                <a:solidFill>
                  <a:schemeClr val="bg1"/>
                </a:solidFill>
                <a:ea typeface="+mj-ea"/>
              </a:rPr>
              <a:t>PART 03</a:t>
            </a:r>
          </a:p>
        </p:txBody>
      </p:sp>
      <p:grpSp>
        <p:nvGrpSpPr>
          <p:cNvPr id="49" name="组合 48">
            <a:extLst>
              <a:ext uri="{FF2B5EF4-FFF2-40B4-BE49-F238E27FC236}">
                <a16:creationId xmlns:a16="http://schemas.microsoft.com/office/drawing/2014/main" id="{75E10FF1-E493-4EA6-BB82-0FF1C3E2BD0A}"/>
              </a:ext>
            </a:extLst>
          </p:cNvPr>
          <p:cNvGrpSpPr/>
          <p:nvPr/>
        </p:nvGrpSpPr>
        <p:grpSpPr>
          <a:xfrm>
            <a:off x="2983480" y="4402947"/>
            <a:ext cx="4877820" cy="1266203"/>
            <a:chOff x="2983480" y="4169076"/>
            <a:chExt cx="4877820" cy="1266203"/>
          </a:xfrm>
        </p:grpSpPr>
        <p:sp>
          <p:nvSpPr>
            <p:cNvPr id="44" name="文本框 43">
              <a:extLst>
                <a:ext uri="{FF2B5EF4-FFF2-40B4-BE49-F238E27FC236}">
                  <a16:creationId xmlns:a16="http://schemas.microsoft.com/office/drawing/2014/main" id="{91DD2887-A1AE-4E54-A475-4834B14E037C}"/>
                </a:ext>
              </a:extLst>
            </p:cNvPr>
            <p:cNvSpPr txBox="1"/>
            <p:nvPr/>
          </p:nvSpPr>
          <p:spPr>
            <a:xfrm>
              <a:off x="3169060" y="4169076"/>
              <a:ext cx="4506661" cy="545534"/>
            </a:xfrm>
            <a:prstGeom prst="rect">
              <a:avLst/>
            </a:prstGeom>
            <a:noFill/>
          </p:spPr>
          <p:txBody>
            <a:bodyPr wrap="square" rtlCol="0">
              <a:spAutoFit/>
              <a:scene3d>
                <a:camera prst="orthographicFront"/>
                <a:lightRig rig="threePt" dir="t"/>
              </a:scene3d>
              <a:sp3d contourW="12700"/>
            </a:bodyPr>
            <a:lstStyle/>
            <a:p>
              <a:pPr lvl="0" algn="ctr">
                <a:lnSpc>
                  <a:spcPct val="114000"/>
                </a:lnSpc>
                <a:defRPr/>
              </a:pPr>
              <a:r>
                <a:rPr lang="zh-CN" altLang="en-US" sz="2800" b="1" dirty="0">
                  <a:solidFill>
                    <a:prstClr val="white"/>
                  </a:solidFill>
                </a:rPr>
                <a:t>影响青少年肥胖的可能原因</a:t>
              </a:r>
              <a:endParaRPr lang="en-US" altLang="zh-CN" sz="2800" b="1" dirty="0">
                <a:solidFill>
                  <a:prstClr val="white"/>
                </a:solidFill>
              </a:endParaRPr>
            </a:p>
          </p:txBody>
        </p:sp>
        <p:sp>
          <p:nvSpPr>
            <p:cNvPr id="45" name="文本框 44">
              <a:extLst>
                <a:ext uri="{FF2B5EF4-FFF2-40B4-BE49-F238E27FC236}">
                  <a16:creationId xmlns:a16="http://schemas.microsoft.com/office/drawing/2014/main" id="{4B963FD7-890D-4360-A0BE-90DA56E39B16}"/>
                </a:ext>
              </a:extLst>
            </p:cNvPr>
            <p:cNvSpPr txBox="1"/>
            <p:nvPr/>
          </p:nvSpPr>
          <p:spPr>
            <a:xfrm>
              <a:off x="2983480" y="4727393"/>
              <a:ext cx="4877820" cy="707886"/>
            </a:xfrm>
            <a:prstGeom prst="rect">
              <a:avLst/>
            </a:prstGeom>
            <a:noFill/>
          </p:spPr>
          <p:txBody>
            <a:bodyPr wrap="square" rtlCol="0">
              <a:spAutoFit/>
              <a:scene3d>
                <a:camera prst="orthographicFront"/>
                <a:lightRig rig="threePt" dir="t"/>
              </a:scene3d>
              <a:sp3d contourW="12700"/>
            </a:bodyPr>
            <a:lstStyle/>
            <a:p>
              <a:pPr marL="171450" indent="-171450" algn="ctr">
                <a:lnSpc>
                  <a:spcPct val="114000"/>
                </a:lnSpc>
                <a:buFont typeface="Arial" panose="020B0604020202020204" pitchFamily="34" charset="0"/>
                <a:buChar char="•"/>
              </a:pPr>
              <a:r>
                <a:rPr lang="zh-CN" altLang="en-US" sz="1200" dirty="0">
                  <a:solidFill>
                    <a:schemeClr val="bg1"/>
                  </a:solidFill>
                  <a:latin typeface="+mj-ea"/>
                  <a:ea typeface="+mj-ea"/>
                </a:rPr>
                <a:t>知识行为</a:t>
              </a:r>
              <a:endParaRPr lang="en-US" altLang="zh-CN" sz="1200" dirty="0">
                <a:solidFill>
                  <a:schemeClr val="bg1"/>
                </a:solidFill>
                <a:latin typeface="+mj-ea"/>
                <a:ea typeface="+mj-ea"/>
              </a:endParaRPr>
            </a:p>
            <a:p>
              <a:pPr marL="171450" indent="-171450" algn="ctr">
                <a:lnSpc>
                  <a:spcPct val="114000"/>
                </a:lnSpc>
                <a:buFont typeface="Arial" panose="020B0604020202020204" pitchFamily="34" charset="0"/>
                <a:buChar char="•"/>
              </a:pPr>
              <a:r>
                <a:rPr lang="zh-CN" altLang="en-US" sz="1200" dirty="0">
                  <a:solidFill>
                    <a:schemeClr val="bg1"/>
                  </a:solidFill>
                  <a:latin typeface="+mj-ea"/>
                  <a:ea typeface="+mj-ea"/>
                </a:rPr>
                <a:t>社会环境</a:t>
              </a:r>
              <a:endParaRPr lang="en-US" altLang="zh-CN" sz="1200" dirty="0">
                <a:solidFill>
                  <a:schemeClr val="bg1"/>
                </a:solidFill>
                <a:latin typeface="+mj-ea"/>
                <a:ea typeface="+mj-ea"/>
              </a:endParaRPr>
            </a:p>
            <a:p>
              <a:pPr marL="171450" indent="-171450" algn="ctr">
                <a:lnSpc>
                  <a:spcPct val="114000"/>
                </a:lnSpc>
                <a:buFont typeface="Arial" panose="020B0604020202020204" pitchFamily="34" charset="0"/>
                <a:buChar char="•"/>
              </a:pPr>
              <a:r>
                <a:rPr lang="zh-CN" altLang="en-US" sz="1200" dirty="0">
                  <a:solidFill>
                    <a:schemeClr val="bg1"/>
                  </a:solidFill>
                  <a:latin typeface="+mj-ea"/>
                  <a:ea typeface="+mj-ea"/>
                </a:rPr>
                <a:t>政策环境</a:t>
              </a:r>
              <a:endParaRPr lang="en-US" altLang="zh-CN" sz="1200" dirty="0">
                <a:solidFill>
                  <a:schemeClr val="bg1"/>
                </a:solidFill>
                <a:latin typeface="+mj-ea"/>
                <a:ea typeface="+mj-ea"/>
              </a:endParaRPr>
            </a:p>
          </p:txBody>
        </p:sp>
      </p:grpSp>
      <p:sp>
        <p:nvSpPr>
          <p:cNvPr id="3" name="灯片编号占位符 2"/>
          <p:cNvSpPr>
            <a:spLocks noGrp="1"/>
          </p:cNvSpPr>
          <p:nvPr>
            <p:ph type="sldNum" sz="quarter" idx="11"/>
          </p:nvPr>
        </p:nvSpPr>
        <p:spPr/>
        <p:txBody>
          <a:bodyPr/>
          <a:lstStyle/>
          <a:p>
            <a:fld id="{C5E5DF9E-B8B4-41B6-979F-54FEDD842CBF}" type="slidenum">
              <a:rPr lang="zh-CN" altLang="en-US" smtClean="0"/>
              <a:pPr/>
              <a:t>15</a:t>
            </a:fld>
            <a:endParaRPr lang="zh-CN" altLang="en-US" dirty="0"/>
          </a:p>
        </p:txBody>
      </p:sp>
    </p:spTree>
    <p:extLst>
      <p:ext uri="{BB962C8B-B14F-4D97-AF65-F5344CB8AC3E}">
        <p14:creationId xmlns:p14="http://schemas.microsoft.com/office/powerpoint/2010/main" val="3359716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5">
            <a:extLst>
              <a:ext uri="{FF2B5EF4-FFF2-40B4-BE49-F238E27FC236}">
                <a16:creationId xmlns:a16="http://schemas.microsoft.com/office/drawing/2014/main" id="{18C2AD56-098B-4046-A6A5-0266DE909166}"/>
              </a:ext>
            </a:extLst>
          </p:cNvPr>
          <p:cNvSpPr/>
          <p:nvPr/>
        </p:nvSpPr>
        <p:spPr>
          <a:xfrm>
            <a:off x="4672069" y="1665506"/>
            <a:ext cx="626514" cy="6265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C00000"/>
              </a:solidFill>
              <a:effectLst/>
              <a:uLnTx/>
              <a:uFillTx/>
              <a:latin typeface="Arial"/>
              <a:ea typeface="微软雅黑"/>
              <a:cs typeface="+mn-cs"/>
            </a:endParaRPr>
          </a:p>
        </p:txBody>
      </p:sp>
      <p:sp>
        <p:nvSpPr>
          <p:cNvPr id="26" name="Freeform: Shape 8">
            <a:extLst>
              <a:ext uri="{FF2B5EF4-FFF2-40B4-BE49-F238E27FC236}">
                <a16:creationId xmlns:a16="http://schemas.microsoft.com/office/drawing/2014/main" id="{451C1626-0F1F-49EE-BCC8-81B54331D11E}"/>
              </a:ext>
            </a:extLst>
          </p:cNvPr>
          <p:cNvSpPr/>
          <p:nvPr/>
        </p:nvSpPr>
        <p:spPr>
          <a:xfrm>
            <a:off x="4672069" y="5134118"/>
            <a:ext cx="626514" cy="6265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C00000"/>
              </a:solidFill>
              <a:effectLst/>
              <a:uLnTx/>
              <a:uFillTx/>
              <a:latin typeface="Arial"/>
              <a:ea typeface="微软雅黑"/>
              <a:cs typeface="+mn-cs"/>
            </a:endParaRPr>
          </a:p>
        </p:txBody>
      </p:sp>
      <p:sp>
        <p:nvSpPr>
          <p:cNvPr id="24" name="Freeform: Shape 11">
            <a:extLst>
              <a:ext uri="{FF2B5EF4-FFF2-40B4-BE49-F238E27FC236}">
                <a16:creationId xmlns:a16="http://schemas.microsoft.com/office/drawing/2014/main" id="{10697675-DF6A-4A2E-B2F2-9D8AD3E3E3A6}"/>
              </a:ext>
            </a:extLst>
          </p:cNvPr>
          <p:cNvSpPr/>
          <p:nvPr/>
        </p:nvSpPr>
        <p:spPr>
          <a:xfrm>
            <a:off x="4675820" y="3395189"/>
            <a:ext cx="626514" cy="62651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C00000"/>
              </a:solidFill>
              <a:effectLst/>
              <a:uLnTx/>
              <a:uFillTx/>
              <a:latin typeface="Arial"/>
              <a:ea typeface="微软雅黑"/>
              <a:cs typeface="+mn-cs"/>
            </a:endParaRPr>
          </a:p>
        </p:txBody>
      </p:sp>
      <p:grpSp>
        <p:nvGrpSpPr>
          <p:cNvPr id="4" name="Group 1">
            <a:extLst>
              <a:ext uri="{FF2B5EF4-FFF2-40B4-BE49-F238E27FC236}">
                <a16:creationId xmlns:a16="http://schemas.microsoft.com/office/drawing/2014/main" id="{CEF85914-86D8-49DD-B43E-23D4139DFD62}"/>
              </a:ext>
            </a:extLst>
          </p:cNvPr>
          <p:cNvGrpSpPr/>
          <p:nvPr/>
        </p:nvGrpSpPr>
        <p:grpSpPr>
          <a:xfrm>
            <a:off x="1317217" y="2255540"/>
            <a:ext cx="3045234" cy="2767484"/>
            <a:chOff x="1149331" y="1805176"/>
            <a:chExt cx="3381005" cy="3072631"/>
          </a:xfrm>
        </p:grpSpPr>
        <p:sp>
          <p:nvSpPr>
            <p:cNvPr id="30" name="Freeform: Shape 3">
              <a:extLst>
                <a:ext uri="{FF2B5EF4-FFF2-40B4-BE49-F238E27FC236}">
                  <a16:creationId xmlns:a16="http://schemas.microsoft.com/office/drawing/2014/main" id="{CEE27FFE-13CE-4466-AE3F-06A39361BDC9}"/>
                </a:ext>
              </a:extLst>
            </p:cNvPr>
            <p:cNvSpPr/>
            <p:nvPr/>
          </p:nvSpPr>
          <p:spPr>
            <a:xfrm>
              <a:off x="1149331" y="1844073"/>
              <a:ext cx="3381005" cy="2707051"/>
            </a:xfrm>
            <a:custGeom>
              <a:avLst/>
              <a:gdLst/>
              <a:ahLst/>
              <a:cxnLst>
                <a:cxn ang="0">
                  <a:pos x="wd2" y="hd2"/>
                </a:cxn>
                <a:cxn ang="5400000">
                  <a:pos x="wd2" y="hd2"/>
                </a:cxn>
                <a:cxn ang="10800000">
                  <a:pos x="wd2" y="hd2"/>
                </a:cxn>
                <a:cxn ang="16200000">
                  <a:pos x="wd2" y="hd2"/>
                </a:cxn>
              </a:cxnLst>
              <a:rect l="0" t="0" r="r" b="b"/>
              <a:pathLst>
                <a:path w="21535" h="21600" extrusionOk="0">
                  <a:moveTo>
                    <a:pt x="20910" y="6750"/>
                  </a:moveTo>
                  <a:lnTo>
                    <a:pt x="624" y="6750"/>
                  </a:lnTo>
                  <a:cubicBezTo>
                    <a:pt x="256" y="6750"/>
                    <a:pt x="-33" y="7147"/>
                    <a:pt x="3" y="7607"/>
                  </a:cubicBezTo>
                  <a:lnTo>
                    <a:pt x="997" y="20660"/>
                  </a:lnTo>
                  <a:cubicBezTo>
                    <a:pt x="1037" y="21192"/>
                    <a:pt x="1395" y="21600"/>
                    <a:pt x="1823" y="21600"/>
                  </a:cubicBezTo>
                  <a:lnTo>
                    <a:pt x="19711" y="21600"/>
                  </a:lnTo>
                  <a:cubicBezTo>
                    <a:pt x="20139" y="21600"/>
                    <a:pt x="20496" y="21192"/>
                    <a:pt x="20537" y="20660"/>
                  </a:cubicBezTo>
                  <a:lnTo>
                    <a:pt x="21531" y="7607"/>
                  </a:lnTo>
                  <a:cubicBezTo>
                    <a:pt x="21567" y="7147"/>
                    <a:pt x="21278" y="6750"/>
                    <a:pt x="20910" y="6750"/>
                  </a:cubicBezTo>
                  <a:close/>
                  <a:moveTo>
                    <a:pt x="19825" y="3779"/>
                  </a:moveTo>
                  <a:cubicBezTo>
                    <a:pt x="19705" y="3185"/>
                    <a:pt x="19119" y="2700"/>
                    <a:pt x="18521" y="2700"/>
                  </a:cubicBezTo>
                  <a:lnTo>
                    <a:pt x="11178" y="2700"/>
                  </a:lnTo>
                  <a:cubicBezTo>
                    <a:pt x="10581" y="2700"/>
                    <a:pt x="9744" y="2271"/>
                    <a:pt x="9322" y="1746"/>
                  </a:cubicBezTo>
                  <a:lnTo>
                    <a:pt x="8680" y="952"/>
                  </a:lnTo>
                  <a:cubicBezTo>
                    <a:pt x="8257" y="427"/>
                    <a:pt x="7422" y="0"/>
                    <a:pt x="6825" y="0"/>
                  </a:cubicBezTo>
                  <a:lnTo>
                    <a:pt x="3317" y="0"/>
                  </a:lnTo>
                  <a:cubicBezTo>
                    <a:pt x="2719" y="0"/>
                    <a:pt x="2176" y="603"/>
                    <a:pt x="2110" y="1342"/>
                  </a:cubicBezTo>
                  <a:lnTo>
                    <a:pt x="1796" y="5400"/>
                  </a:lnTo>
                  <a:lnTo>
                    <a:pt x="20041" y="5400"/>
                  </a:lnTo>
                  <a:cubicBezTo>
                    <a:pt x="20041" y="5400"/>
                    <a:pt x="19825" y="3779"/>
                    <a:pt x="19825" y="3779"/>
                  </a:cubicBezTo>
                  <a:close/>
                </a:path>
              </a:pathLst>
            </a:custGeom>
            <a:solidFill>
              <a:schemeClr val="accent1"/>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1" name="Freeform: Shape 16">
              <a:extLst>
                <a:ext uri="{FF2B5EF4-FFF2-40B4-BE49-F238E27FC236}">
                  <a16:creationId xmlns:a16="http://schemas.microsoft.com/office/drawing/2014/main" id="{7E4BFDCC-6D4C-4CF8-9CE2-7314DBF257B0}"/>
                </a:ext>
              </a:extLst>
            </p:cNvPr>
            <p:cNvSpPr/>
            <p:nvPr/>
          </p:nvSpPr>
          <p:spPr>
            <a:xfrm rot="18900000">
              <a:off x="2101761" y="1805176"/>
              <a:ext cx="1975263" cy="3072631"/>
            </a:xfrm>
            <a:custGeom>
              <a:avLst/>
              <a:gdLst/>
              <a:ahLst/>
              <a:cxnLst>
                <a:cxn ang="0">
                  <a:pos x="wd2" y="hd2"/>
                </a:cxn>
                <a:cxn ang="5400000">
                  <a:pos x="wd2" y="hd2"/>
                </a:cxn>
                <a:cxn ang="10800000">
                  <a:pos x="wd2" y="hd2"/>
                </a:cxn>
                <a:cxn ang="16200000">
                  <a:pos x="wd2" y="hd2"/>
                </a:cxn>
              </a:cxnLst>
              <a:rect l="0" t="0" r="r" b="b"/>
              <a:pathLst>
                <a:path w="21600" h="21600" extrusionOk="0">
                  <a:moveTo>
                    <a:pt x="19200" y="6943"/>
                  </a:moveTo>
                  <a:cubicBezTo>
                    <a:pt x="19200" y="3966"/>
                    <a:pt x="15431" y="1543"/>
                    <a:pt x="10800" y="1543"/>
                  </a:cubicBezTo>
                  <a:cubicBezTo>
                    <a:pt x="6169" y="1543"/>
                    <a:pt x="2400" y="3966"/>
                    <a:pt x="2400" y="6943"/>
                  </a:cubicBezTo>
                  <a:cubicBezTo>
                    <a:pt x="2400" y="9920"/>
                    <a:pt x="6169" y="12343"/>
                    <a:pt x="10800" y="12343"/>
                  </a:cubicBezTo>
                  <a:cubicBezTo>
                    <a:pt x="15431" y="12343"/>
                    <a:pt x="19200" y="9920"/>
                    <a:pt x="19200" y="6943"/>
                  </a:cubicBezTo>
                  <a:close/>
                  <a:moveTo>
                    <a:pt x="12000" y="13837"/>
                  </a:moveTo>
                  <a:lnTo>
                    <a:pt x="12000" y="21214"/>
                  </a:lnTo>
                  <a:cubicBezTo>
                    <a:pt x="12000" y="21431"/>
                    <a:pt x="11738" y="21600"/>
                    <a:pt x="11400" y="21600"/>
                  </a:cubicBezTo>
                  <a:lnTo>
                    <a:pt x="10200" y="21600"/>
                  </a:lnTo>
                  <a:cubicBezTo>
                    <a:pt x="9862" y="21600"/>
                    <a:pt x="9600" y="21431"/>
                    <a:pt x="9600" y="21214"/>
                  </a:cubicBezTo>
                  <a:lnTo>
                    <a:pt x="9600" y="13837"/>
                  </a:lnTo>
                  <a:cubicBezTo>
                    <a:pt x="4200" y="13452"/>
                    <a:pt x="0" y="10511"/>
                    <a:pt x="0" y="6943"/>
                  </a:cubicBezTo>
                  <a:cubicBezTo>
                    <a:pt x="0" y="3110"/>
                    <a:pt x="4837" y="0"/>
                    <a:pt x="10800" y="0"/>
                  </a:cubicBezTo>
                  <a:cubicBezTo>
                    <a:pt x="16763" y="0"/>
                    <a:pt x="21600" y="3110"/>
                    <a:pt x="21600" y="6943"/>
                  </a:cubicBezTo>
                  <a:cubicBezTo>
                    <a:pt x="21600" y="10511"/>
                    <a:pt x="17400" y="13452"/>
                    <a:pt x="12000" y="13837"/>
                  </a:cubicBezTo>
                  <a:close/>
                </a:path>
              </a:pathLst>
            </a:custGeom>
            <a:solidFill>
              <a:schemeClr val="bg1"/>
            </a:solidFill>
            <a:ln w="12700">
              <a:miter lim="400000"/>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3" name="文本框 32">
            <a:extLst>
              <a:ext uri="{FF2B5EF4-FFF2-40B4-BE49-F238E27FC236}">
                <a16:creationId xmlns:a16="http://schemas.microsoft.com/office/drawing/2014/main" id="{D992E150-CC94-454A-994D-E8097CA55051}"/>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Arial"/>
                <a:ea typeface="微软雅黑"/>
                <a:cs typeface="+mn-cs"/>
              </a:rPr>
              <a:t>影响青少年肥胖的可能原因</a:t>
            </a:r>
            <a:endParaRPr kumimoji="0" lang="en-US" altLang="zh-CN" sz="2800" b="1" i="0" u="none" strike="noStrike" kern="1200" cap="none" spc="0" normalizeH="0" baseline="0" noProof="0" dirty="0">
              <a:ln>
                <a:noFill/>
              </a:ln>
              <a:solidFill>
                <a:srgbClr val="8B0012"/>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id="{1E2D2A1A-CE41-4721-A814-B6C2EAF7DB38}"/>
              </a:ext>
            </a:extLst>
          </p:cNvPr>
          <p:cNvSpPr/>
          <p:nvPr/>
        </p:nvSpPr>
        <p:spPr>
          <a:xfrm>
            <a:off x="5532640" y="1693277"/>
            <a:ext cx="5021060" cy="54072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楷体" panose="02010609060101010101" pitchFamily="49" charset="-122"/>
                <a:ea typeface="楷体" panose="02010609060101010101" pitchFamily="49" charset="-122"/>
                <a:cs typeface="+mn-cs"/>
              </a:rPr>
              <a:t>知识行为：生活方式</a:t>
            </a:r>
          </a:p>
        </p:txBody>
      </p:sp>
      <p:sp>
        <p:nvSpPr>
          <p:cNvPr id="40" name="矩形 39">
            <a:extLst>
              <a:ext uri="{FF2B5EF4-FFF2-40B4-BE49-F238E27FC236}">
                <a16:creationId xmlns:a16="http://schemas.microsoft.com/office/drawing/2014/main" id="{9DEAA273-6AF6-4CBE-8D27-6D71B41C1AA7}"/>
              </a:ext>
            </a:extLst>
          </p:cNvPr>
          <p:cNvSpPr/>
          <p:nvPr/>
        </p:nvSpPr>
        <p:spPr>
          <a:xfrm>
            <a:off x="5532640" y="5116563"/>
            <a:ext cx="5021060" cy="54072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楷体" panose="02010609060101010101" pitchFamily="49" charset="-122"/>
                <a:ea typeface="楷体" panose="02010609060101010101" pitchFamily="49" charset="-122"/>
                <a:cs typeface="+mn-cs"/>
              </a:rPr>
              <a:t>政策环境：政策、方针、文件</a:t>
            </a:r>
          </a:p>
        </p:txBody>
      </p:sp>
      <p:sp>
        <p:nvSpPr>
          <p:cNvPr id="43" name="矩形 42">
            <a:extLst>
              <a:ext uri="{FF2B5EF4-FFF2-40B4-BE49-F238E27FC236}">
                <a16:creationId xmlns:a16="http://schemas.microsoft.com/office/drawing/2014/main" id="{584A18CC-34DF-48D5-B772-7149FFD5C38E}"/>
              </a:ext>
            </a:extLst>
          </p:cNvPr>
          <p:cNvSpPr/>
          <p:nvPr/>
        </p:nvSpPr>
        <p:spPr>
          <a:xfrm>
            <a:off x="5532640" y="3395189"/>
            <a:ext cx="5266582" cy="540725"/>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65000"/>
                    <a:lumOff val="35000"/>
                  </a:prstClr>
                </a:solidFill>
                <a:effectLst/>
                <a:uLnTx/>
                <a:uFillTx/>
                <a:latin typeface="楷体" panose="02010609060101010101" pitchFamily="49" charset="-122"/>
                <a:ea typeface="楷体" panose="02010609060101010101" pitchFamily="49" charset="-122"/>
                <a:cs typeface="+mn-cs"/>
              </a:rPr>
              <a:t>社会环境：学校环境</a:t>
            </a:r>
            <a:r>
              <a:rPr kumimoji="0" lang="en-US" altLang="zh-CN" sz="2800" b="1" i="0" u="none" strike="noStrike" kern="1200" cap="none" spc="0" normalizeH="0" baseline="0" noProof="0" dirty="0">
                <a:ln>
                  <a:noFill/>
                </a:ln>
                <a:solidFill>
                  <a:prstClr val="black">
                    <a:lumMod val="65000"/>
                    <a:lumOff val="35000"/>
                  </a:prstClr>
                </a:solidFill>
                <a:effectLst/>
                <a:uLnTx/>
                <a:uFillTx/>
                <a:latin typeface="楷体" panose="02010609060101010101" pitchFamily="49" charset="-122"/>
                <a:ea typeface="楷体" panose="02010609060101010101" pitchFamily="49" charset="-122"/>
                <a:cs typeface="+mn-cs"/>
              </a:rPr>
              <a:t>+</a:t>
            </a:r>
            <a:r>
              <a:rPr kumimoji="0" lang="zh-CN" altLang="en-US" sz="2800" b="1" i="0" u="none" strike="noStrike" kern="1200" cap="none" spc="0" normalizeH="0" baseline="0" noProof="0" dirty="0">
                <a:ln>
                  <a:noFill/>
                </a:ln>
                <a:solidFill>
                  <a:prstClr val="black">
                    <a:lumMod val="65000"/>
                    <a:lumOff val="35000"/>
                  </a:prstClr>
                </a:solidFill>
                <a:effectLst/>
                <a:uLnTx/>
                <a:uFillTx/>
                <a:latin typeface="楷体" panose="02010609060101010101" pitchFamily="49" charset="-122"/>
                <a:ea typeface="楷体" panose="02010609060101010101" pitchFamily="49" charset="-122"/>
                <a:cs typeface="+mn-cs"/>
              </a:rPr>
              <a:t>家庭环境</a:t>
            </a:r>
          </a:p>
        </p:txBody>
      </p:sp>
      <p:sp>
        <p:nvSpPr>
          <p:cNvPr id="3" name="灯片编号占位符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5DF9E-B8B4-41B6-979F-54FEDD842CBF}" type="slidenum">
              <a:rPr kumimoji="0" lang="zh-CN" altLang="en-US" sz="2400" b="0" i="0" u="none" strike="noStrike" kern="1200" cap="none" spc="0" normalizeH="0" baseline="0" noProof="0" smtClean="0">
                <a:ln>
                  <a:noFill/>
                </a:ln>
                <a:solidFill>
                  <a:prstClr val="black">
                    <a:tint val="75000"/>
                  </a:prst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2400" b="0" i="0" u="none" strike="noStrike" kern="1200" cap="none" spc="0" normalizeH="0" baseline="0" noProof="0" dirty="0">
              <a:ln>
                <a:noFill/>
              </a:ln>
              <a:solidFill>
                <a:prstClr val="black">
                  <a:tint val="75000"/>
                </a:prstClr>
              </a:solidFill>
              <a:effectLst/>
              <a:uLnTx/>
              <a:uFillTx/>
              <a:latin typeface="Arial"/>
              <a:ea typeface="微软雅黑"/>
              <a:cs typeface="+mn-cs"/>
            </a:endParaRPr>
          </a:p>
        </p:txBody>
      </p:sp>
    </p:spTree>
    <p:extLst>
      <p:ext uri="{BB962C8B-B14F-4D97-AF65-F5344CB8AC3E}">
        <p14:creationId xmlns:p14="http://schemas.microsoft.com/office/powerpoint/2010/main" val="2765080065"/>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4">
            <a:extLst>
              <a:ext uri="{FF2B5EF4-FFF2-40B4-BE49-F238E27FC236}">
                <a16:creationId xmlns:a16="http://schemas.microsoft.com/office/drawing/2014/main" id="{173902F6-9D8B-4D78-B10F-1F30B94CA8CE}"/>
              </a:ext>
            </a:extLst>
          </p:cNvPr>
          <p:cNvGrpSpPr/>
          <p:nvPr/>
        </p:nvGrpSpPr>
        <p:grpSpPr>
          <a:xfrm>
            <a:off x="4556750" y="2372449"/>
            <a:ext cx="2870200" cy="2870200"/>
            <a:chOff x="4940171" y="2404153"/>
            <a:chExt cx="2385720" cy="2385720"/>
          </a:xfrm>
        </p:grpSpPr>
        <p:sp>
          <p:nvSpPr>
            <p:cNvPr id="54" name="Oval 1">
              <a:extLst>
                <a:ext uri="{FF2B5EF4-FFF2-40B4-BE49-F238E27FC236}">
                  <a16:creationId xmlns:a16="http://schemas.microsoft.com/office/drawing/2014/main" id="{93472BB5-776A-4DC6-9D43-A77B512CC178}"/>
                </a:ext>
              </a:extLst>
            </p:cNvPr>
            <p:cNvSpPr/>
            <p:nvPr/>
          </p:nvSpPr>
          <p:spPr bwMode="auto">
            <a:xfrm>
              <a:off x="4940171" y="2404153"/>
              <a:ext cx="2385720" cy="2385720"/>
            </a:xfrm>
            <a:prstGeom prst="ellipse">
              <a:avLst/>
            </a:prstGeom>
            <a:noFill/>
            <a:ln w="69850" cap="flat" cmpd="sng" algn="ctr">
              <a:solidFill>
                <a:schemeClr val="tx2">
                  <a:alpha val="22000"/>
                </a:schemeClr>
              </a:solidFill>
              <a:prstDash val="solid"/>
              <a:round/>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55" name="Oval 2">
              <a:extLst>
                <a:ext uri="{FF2B5EF4-FFF2-40B4-BE49-F238E27FC236}">
                  <a16:creationId xmlns:a16="http://schemas.microsoft.com/office/drawing/2014/main" id="{EC1F098A-C755-46AD-B07D-8FFB693C959A}"/>
                </a:ext>
              </a:extLst>
            </p:cNvPr>
            <p:cNvSpPr/>
            <p:nvPr/>
          </p:nvSpPr>
          <p:spPr bwMode="auto">
            <a:xfrm>
              <a:off x="5095602" y="2559584"/>
              <a:ext cx="2074858" cy="2074858"/>
            </a:xfrm>
            <a:prstGeom prst="ellipse">
              <a:avLst/>
            </a:prstGeom>
            <a:solidFill>
              <a:schemeClr val="accent2"/>
            </a:solidFill>
            <a:ln w="57150">
              <a:solidFill>
                <a:schemeClr val="accent3"/>
              </a:solidFill>
              <a:round/>
              <a:headEnd/>
              <a:tailEn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60" name="文本框 59">
            <a:extLst>
              <a:ext uri="{FF2B5EF4-FFF2-40B4-BE49-F238E27FC236}">
                <a16:creationId xmlns:a16="http://schemas.microsoft.com/office/drawing/2014/main" id="{5DA08EBE-D407-46FB-AA96-350A4C306263}"/>
              </a:ext>
            </a:extLst>
          </p:cNvPr>
          <p:cNvSpPr txBox="1"/>
          <p:nvPr/>
        </p:nvSpPr>
        <p:spPr>
          <a:xfrm>
            <a:off x="1990028" y="266857"/>
            <a:ext cx="4925122" cy="54553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Arial"/>
                <a:ea typeface="微软雅黑"/>
                <a:cs typeface="+mn-cs"/>
              </a:rPr>
              <a:t>生活方式里的六个肥胖小犯罪</a:t>
            </a:r>
            <a:endParaRPr kumimoji="0" lang="en-US" altLang="zh-CN" sz="2800" b="1" i="0" u="none" strike="noStrike" kern="1200" cap="none" spc="0" normalizeH="0" baseline="0" noProof="0" dirty="0">
              <a:ln>
                <a:noFill/>
              </a:ln>
              <a:solidFill>
                <a:srgbClr val="8B0012"/>
              </a:solidFill>
              <a:effectLst/>
              <a:uLnTx/>
              <a:uFillTx/>
              <a:latin typeface="Arial"/>
              <a:ea typeface="微软雅黑"/>
              <a:cs typeface="+mn-cs"/>
            </a:endParaRPr>
          </a:p>
        </p:txBody>
      </p:sp>
      <p:grpSp>
        <p:nvGrpSpPr>
          <p:cNvPr id="62" name="组合 61">
            <a:extLst>
              <a:ext uri="{FF2B5EF4-FFF2-40B4-BE49-F238E27FC236}">
                <a16:creationId xmlns:a16="http://schemas.microsoft.com/office/drawing/2014/main" id="{CCA1F02E-7704-4AAE-A180-0AD8F9566011}"/>
              </a:ext>
            </a:extLst>
          </p:cNvPr>
          <p:cNvGrpSpPr/>
          <p:nvPr/>
        </p:nvGrpSpPr>
        <p:grpSpPr>
          <a:xfrm>
            <a:off x="1568141" y="1293903"/>
            <a:ext cx="2988609" cy="1436583"/>
            <a:chOff x="874713" y="2488852"/>
            <a:chExt cx="2988609" cy="1436583"/>
          </a:xfrm>
        </p:grpSpPr>
        <p:sp>
          <p:nvSpPr>
            <p:cNvPr id="63" name="矩形 62">
              <a:extLst>
                <a:ext uri="{FF2B5EF4-FFF2-40B4-BE49-F238E27FC236}">
                  <a16:creationId xmlns:a16="http://schemas.microsoft.com/office/drawing/2014/main" id="{A8942FD5-72AF-47B1-BC34-A47B6F13A633}"/>
                </a:ext>
              </a:extLst>
            </p:cNvPr>
            <p:cNvSpPr/>
            <p:nvPr/>
          </p:nvSpPr>
          <p:spPr>
            <a:xfrm>
              <a:off x="874713" y="3648628"/>
              <a:ext cx="2732898" cy="27680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64" name="矩形 63">
              <a:extLst>
                <a:ext uri="{FF2B5EF4-FFF2-40B4-BE49-F238E27FC236}">
                  <a16:creationId xmlns:a16="http://schemas.microsoft.com/office/drawing/2014/main" id="{2EBCBB7F-788A-4237-AFD4-BC2503291A6E}"/>
                </a:ext>
              </a:extLst>
            </p:cNvPr>
            <p:cNvSpPr/>
            <p:nvPr/>
          </p:nvSpPr>
          <p:spPr>
            <a:xfrm>
              <a:off x="943429" y="2488852"/>
              <a:ext cx="2919893" cy="138890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生活习惯：</a:t>
              </a:r>
              <a:endParaRPr kumimoji="0" lang="en-US"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含糖饮料摄入频率增高会增加儿童青少年中心性肥胖发生的风险</a:t>
              </a:r>
              <a:r>
                <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grpSp>
        <p:nvGrpSpPr>
          <p:cNvPr id="15" name="组合 14">
            <a:extLst>
              <a:ext uri="{FF2B5EF4-FFF2-40B4-BE49-F238E27FC236}">
                <a16:creationId xmlns:a16="http://schemas.microsoft.com/office/drawing/2014/main" id="{04E9643F-073D-4DE7-ADF6-164231D6BB21}"/>
              </a:ext>
            </a:extLst>
          </p:cNvPr>
          <p:cNvGrpSpPr/>
          <p:nvPr/>
        </p:nvGrpSpPr>
        <p:grpSpPr>
          <a:xfrm>
            <a:off x="1568141" y="3149611"/>
            <a:ext cx="2886140" cy="1388906"/>
            <a:chOff x="874713" y="3114969"/>
            <a:chExt cx="2886140" cy="1388906"/>
          </a:xfrm>
        </p:grpSpPr>
        <p:sp>
          <p:nvSpPr>
            <p:cNvPr id="17" name="矩形 16">
              <a:extLst>
                <a:ext uri="{FF2B5EF4-FFF2-40B4-BE49-F238E27FC236}">
                  <a16:creationId xmlns:a16="http://schemas.microsoft.com/office/drawing/2014/main" id="{6ACFAB49-A56B-4F6D-B4C1-F81B84201D34}"/>
                </a:ext>
              </a:extLst>
            </p:cNvPr>
            <p:cNvSpPr/>
            <p:nvPr/>
          </p:nvSpPr>
          <p:spPr>
            <a:xfrm>
              <a:off x="874713" y="3648628"/>
              <a:ext cx="2732898" cy="27680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FCDDECEC-196C-4738-9911-7E6DA5C0CCF8}"/>
                </a:ext>
              </a:extLst>
            </p:cNvPr>
            <p:cNvSpPr/>
            <p:nvPr/>
          </p:nvSpPr>
          <p:spPr>
            <a:xfrm>
              <a:off x="890653" y="3114969"/>
              <a:ext cx="2870200" cy="1388906"/>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身体活动：</a:t>
              </a:r>
              <a:endParaRPr kumimoji="0" lang="en-US"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学习时间长，课业压力大，</a:t>
              </a:r>
              <a:r>
                <a:rPr kumimoji="0" lang="zh-CN"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能力消耗少，过多能量转化为脂肪</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grpSp>
        <p:nvGrpSpPr>
          <p:cNvPr id="20" name="组合 19">
            <a:extLst>
              <a:ext uri="{FF2B5EF4-FFF2-40B4-BE49-F238E27FC236}">
                <a16:creationId xmlns:a16="http://schemas.microsoft.com/office/drawing/2014/main" id="{9ADB0FA3-BDF8-42B5-8DD8-3E046BC97242}"/>
              </a:ext>
            </a:extLst>
          </p:cNvPr>
          <p:cNvGrpSpPr/>
          <p:nvPr/>
        </p:nvGrpSpPr>
        <p:grpSpPr>
          <a:xfrm>
            <a:off x="1568141" y="4589420"/>
            <a:ext cx="2732898" cy="600247"/>
            <a:chOff x="874713" y="3325188"/>
            <a:chExt cx="2732898" cy="600247"/>
          </a:xfrm>
        </p:grpSpPr>
        <p:sp>
          <p:nvSpPr>
            <p:cNvPr id="22" name="矩形 21">
              <a:extLst>
                <a:ext uri="{FF2B5EF4-FFF2-40B4-BE49-F238E27FC236}">
                  <a16:creationId xmlns:a16="http://schemas.microsoft.com/office/drawing/2014/main" id="{E9A0B545-B421-420E-ABC0-63E95602F455}"/>
                </a:ext>
              </a:extLst>
            </p:cNvPr>
            <p:cNvSpPr/>
            <p:nvPr/>
          </p:nvSpPr>
          <p:spPr>
            <a:xfrm>
              <a:off x="874713" y="3648628"/>
              <a:ext cx="2732898" cy="276807"/>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23" name="矩形 22">
              <a:extLst>
                <a:ext uri="{FF2B5EF4-FFF2-40B4-BE49-F238E27FC236}">
                  <a16:creationId xmlns:a16="http://schemas.microsoft.com/office/drawing/2014/main" id="{011D66EF-E930-4C1C-A3B7-4D066F12397A}"/>
                </a:ext>
              </a:extLst>
            </p:cNvPr>
            <p:cNvSpPr/>
            <p:nvPr/>
          </p:nvSpPr>
          <p:spPr>
            <a:xfrm>
              <a:off x="874713" y="3325188"/>
              <a:ext cx="2241974" cy="401264"/>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grpSp>
        <p:nvGrpSpPr>
          <p:cNvPr id="25" name="组合 24">
            <a:extLst>
              <a:ext uri="{FF2B5EF4-FFF2-40B4-BE49-F238E27FC236}">
                <a16:creationId xmlns:a16="http://schemas.microsoft.com/office/drawing/2014/main" id="{7FC71A15-5918-4EA5-9D05-E3A836B8F801}"/>
              </a:ext>
            </a:extLst>
          </p:cNvPr>
          <p:cNvGrpSpPr/>
          <p:nvPr/>
        </p:nvGrpSpPr>
        <p:grpSpPr>
          <a:xfrm>
            <a:off x="7546102" y="1298937"/>
            <a:ext cx="3318667" cy="1721305"/>
            <a:chOff x="288944" y="2744076"/>
            <a:chExt cx="3318667" cy="1721305"/>
          </a:xfrm>
        </p:grpSpPr>
        <p:sp>
          <p:nvSpPr>
            <p:cNvPr id="27" name="矩形 26">
              <a:extLst>
                <a:ext uri="{FF2B5EF4-FFF2-40B4-BE49-F238E27FC236}">
                  <a16:creationId xmlns:a16="http://schemas.microsoft.com/office/drawing/2014/main" id="{BBA5CB1B-E99D-42C5-AF8D-D2AD36B142FB}"/>
                </a:ext>
              </a:extLst>
            </p:cNvPr>
            <p:cNvSpPr/>
            <p:nvPr/>
          </p:nvSpPr>
          <p:spPr>
            <a:xfrm>
              <a:off x="874713" y="3648628"/>
              <a:ext cx="2732898" cy="276807"/>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28" name="矩形 27">
              <a:extLst>
                <a:ext uri="{FF2B5EF4-FFF2-40B4-BE49-F238E27FC236}">
                  <a16:creationId xmlns:a16="http://schemas.microsoft.com/office/drawing/2014/main" id="{9A36785C-3028-47AC-B72B-34114E63F852}"/>
                </a:ext>
              </a:extLst>
            </p:cNvPr>
            <p:cNvSpPr/>
            <p:nvPr/>
          </p:nvSpPr>
          <p:spPr>
            <a:xfrm>
              <a:off x="288944" y="2744076"/>
              <a:ext cx="3299211" cy="1721305"/>
            </a:xfrm>
            <a:prstGeom prst="rect">
              <a:avLst/>
            </a:prstGeom>
          </p:spPr>
          <p:txBody>
            <a:bodyPr wrap="square">
              <a:spAutoFit/>
              <a:scene3d>
                <a:camera prst="orthographicFront"/>
                <a:lightRig rig="threePt" dir="t"/>
              </a:scene3d>
              <a:sp3d contourW="12700"/>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媒介阅读：</a:t>
              </a:r>
              <a:endParaRPr kumimoji="0" lang="en-US"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媒体和广告商的合谋可能使媒介内容对儿童青少年产生误导</a:t>
              </a:r>
              <a:r>
                <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（市场上不健康食品、垃圾食品的营销推广）</a:t>
              </a: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grpSp>
        <p:nvGrpSpPr>
          <p:cNvPr id="30" name="组合 29">
            <a:extLst>
              <a:ext uri="{FF2B5EF4-FFF2-40B4-BE49-F238E27FC236}">
                <a16:creationId xmlns:a16="http://schemas.microsoft.com/office/drawing/2014/main" id="{F2390FC6-D8D5-4FD8-99BD-27530A15E558}"/>
              </a:ext>
            </a:extLst>
          </p:cNvPr>
          <p:cNvGrpSpPr/>
          <p:nvPr/>
        </p:nvGrpSpPr>
        <p:grpSpPr>
          <a:xfrm>
            <a:off x="7910417" y="3359830"/>
            <a:ext cx="2732898" cy="600247"/>
            <a:chOff x="874713" y="3325188"/>
            <a:chExt cx="2732898" cy="600247"/>
          </a:xfrm>
        </p:grpSpPr>
        <p:sp>
          <p:nvSpPr>
            <p:cNvPr id="32" name="矩形 31">
              <a:extLst>
                <a:ext uri="{FF2B5EF4-FFF2-40B4-BE49-F238E27FC236}">
                  <a16:creationId xmlns:a16="http://schemas.microsoft.com/office/drawing/2014/main" id="{677E2701-57B3-44B6-B2F4-6750C0ECEC78}"/>
                </a:ext>
              </a:extLst>
            </p:cNvPr>
            <p:cNvSpPr/>
            <p:nvPr/>
          </p:nvSpPr>
          <p:spPr>
            <a:xfrm>
              <a:off x="874713" y="3648628"/>
              <a:ext cx="2732898" cy="276807"/>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33" name="矩形 32">
              <a:extLst>
                <a:ext uri="{FF2B5EF4-FFF2-40B4-BE49-F238E27FC236}">
                  <a16:creationId xmlns:a16="http://schemas.microsoft.com/office/drawing/2014/main" id="{8A21E802-5FC5-40A1-A4FF-700D3502346C}"/>
                </a:ext>
              </a:extLst>
            </p:cNvPr>
            <p:cNvSpPr/>
            <p:nvPr/>
          </p:nvSpPr>
          <p:spPr>
            <a:xfrm>
              <a:off x="1365637" y="3325188"/>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grpSp>
        <p:nvGrpSpPr>
          <p:cNvPr id="35" name="组合 34">
            <a:extLst>
              <a:ext uri="{FF2B5EF4-FFF2-40B4-BE49-F238E27FC236}">
                <a16:creationId xmlns:a16="http://schemas.microsoft.com/office/drawing/2014/main" id="{69F82BDB-2C68-4441-A7CF-0E8C77AB7981}"/>
              </a:ext>
            </a:extLst>
          </p:cNvPr>
          <p:cNvGrpSpPr/>
          <p:nvPr/>
        </p:nvGrpSpPr>
        <p:grpSpPr>
          <a:xfrm>
            <a:off x="7910417" y="4589420"/>
            <a:ext cx="2732898" cy="600247"/>
            <a:chOff x="874713" y="3325188"/>
            <a:chExt cx="2732898" cy="600247"/>
          </a:xfrm>
        </p:grpSpPr>
        <p:sp>
          <p:nvSpPr>
            <p:cNvPr id="37" name="矩形 36">
              <a:extLst>
                <a:ext uri="{FF2B5EF4-FFF2-40B4-BE49-F238E27FC236}">
                  <a16:creationId xmlns:a16="http://schemas.microsoft.com/office/drawing/2014/main" id="{6F6F1EBB-F309-476E-9AFA-EF2D2E31128D}"/>
                </a:ext>
              </a:extLst>
            </p:cNvPr>
            <p:cNvSpPr/>
            <p:nvPr/>
          </p:nvSpPr>
          <p:spPr>
            <a:xfrm>
              <a:off x="874713" y="3648628"/>
              <a:ext cx="2732898" cy="276807"/>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zh-CN" altLang="en-US" sz="11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id="{70C9079B-87E0-463E-AFE4-169F9B5E1986}"/>
                </a:ext>
              </a:extLst>
            </p:cNvPr>
            <p:cNvSpPr/>
            <p:nvPr/>
          </p:nvSpPr>
          <p:spPr>
            <a:xfrm>
              <a:off x="1365637" y="3325188"/>
              <a:ext cx="2241974" cy="396134"/>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grpSp>
      <p:sp>
        <p:nvSpPr>
          <p:cNvPr id="2" name="文本框 1">
            <a:extLst>
              <a:ext uri="{FF2B5EF4-FFF2-40B4-BE49-F238E27FC236}">
                <a16:creationId xmlns:a16="http://schemas.microsoft.com/office/drawing/2014/main" id="{E3B93D5D-8685-4AEA-B7AD-58D44B94EAF1}"/>
              </a:ext>
            </a:extLst>
          </p:cNvPr>
          <p:cNvSpPr txBox="1"/>
          <p:nvPr/>
        </p:nvSpPr>
        <p:spPr>
          <a:xfrm>
            <a:off x="5192505" y="2858898"/>
            <a:ext cx="160972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C00000">
                    <a:lumMod val="20000"/>
                    <a:lumOff val="80000"/>
                  </a:srgbClr>
                </a:solidFill>
                <a:effectLst/>
                <a:uLnTx/>
                <a:uFillTx/>
                <a:latin typeface="楷体" panose="02010609060101010101" pitchFamily="49" charset="-122"/>
                <a:ea typeface="楷体" panose="02010609060101010101" pitchFamily="49" charset="-122"/>
                <a:cs typeface="+mn-cs"/>
              </a:rPr>
              <a:t>生活</a:t>
            </a:r>
            <a:endParaRPr kumimoji="0" lang="en-US" altLang="zh-CN" sz="5400" b="0" i="0" u="none" strike="noStrike" kern="1200" cap="none" spc="0" normalizeH="0" baseline="0" noProof="0" dirty="0">
              <a:ln>
                <a:noFill/>
              </a:ln>
              <a:solidFill>
                <a:srgbClr val="C00000">
                  <a:lumMod val="20000"/>
                  <a:lumOff val="80000"/>
                </a:srgbClr>
              </a:solidFill>
              <a:effectLst/>
              <a:uLnTx/>
              <a:uFillTx/>
              <a:latin typeface="楷体" panose="02010609060101010101" pitchFamily="49" charset="-122"/>
              <a:ea typeface="楷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C00000">
                    <a:lumMod val="20000"/>
                    <a:lumOff val="80000"/>
                  </a:srgbClr>
                </a:solidFill>
                <a:effectLst/>
                <a:uLnTx/>
                <a:uFillTx/>
                <a:latin typeface="楷体" panose="02010609060101010101" pitchFamily="49" charset="-122"/>
                <a:ea typeface="楷体" panose="02010609060101010101" pitchFamily="49" charset="-122"/>
                <a:cs typeface="+mn-cs"/>
              </a:rPr>
              <a:t>方式</a:t>
            </a:r>
          </a:p>
        </p:txBody>
      </p:sp>
      <p:sp>
        <p:nvSpPr>
          <p:cNvPr id="48" name="文本框 47">
            <a:extLst>
              <a:ext uri="{FF2B5EF4-FFF2-40B4-BE49-F238E27FC236}">
                <a16:creationId xmlns:a16="http://schemas.microsoft.com/office/drawing/2014/main" id="{17BD5268-0DD1-4CED-80AF-8D9C2241BF5D}"/>
              </a:ext>
            </a:extLst>
          </p:cNvPr>
          <p:cNvSpPr txBox="1"/>
          <p:nvPr/>
        </p:nvSpPr>
        <p:spPr>
          <a:xfrm>
            <a:off x="7546102" y="3201615"/>
            <a:ext cx="2833609"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睡眠因素：</a:t>
            </a:r>
            <a:endParaRPr kumimoji="0" lang="en-US"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睡眠不足与肥胖具有关联</a:t>
            </a:r>
            <a:r>
              <a:rPr kumimoji="0" lang="zh-CN" altLang="en-US" sz="1800" b="0" i="0" u="none" strike="noStrike" kern="1200" cap="none" spc="0" normalizeH="0" baseline="0" noProof="0" dirty="0">
                <a:ln>
                  <a:noFill/>
                </a:ln>
                <a:solidFill>
                  <a:prstClr val="black"/>
                </a:solidFill>
                <a:effectLst/>
                <a:uLnTx/>
                <a:uFillTx/>
                <a:latin typeface="Arial"/>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儿童肥胖率随着睡眠时间的减少而增加，长期睡眠不足可能会导致学生肥胖症的发生。（</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U</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型相关）</a:t>
            </a:r>
            <a:endParaRPr kumimoji="0" lang="zh-CN" altLang="en-US" sz="1800" b="0"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sp>
        <p:nvSpPr>
          <p:cNvPr id="49" name="文本框 48">
            <a:extLst>
              <a:ext uri="{FF2B5EF4-FFF2-40B4-BE49-F238E27FC236}">
                <a16:creationId xmlns:a16="http://schemas.microsoft.com/office/drawing/2014/main" id="{7F035CB7-9841-4D04-840E-8D3A5F859DB0}"/>
              </a:ext>
            </a:extLst>
          </p:cNvPr>
          <p:cNvSpPr txBox="1"/>
          <p:nvPr/>
        </p:nvSpPr>
        <p:spPr>
          <a:xfrm>
            <a:off x="1645664" y="4634017"/>
            <a:ext cx="3174362"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吸烟影响：</a:t>
            </a:r>
            <a:endPar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吸烟与肥胖</a:t>
            </a:r>
            <a:r>
              <a:rPr kumimoji="0" lang="zh-CN" altLang="en-US" sz="1800" b="0" i="0" u="none" strike="noStrike" kern="100" cap="none" spc="0" normalizeH="0" baseline="0" noProof="0" dirty="0">
                <a:ln>
                  <a:noFill/>
                </a:ln>
                <a:solidFill>
                  <a:prstClr val="black"/>
                </a:solidFill>
                <a:effectLst/>
                <a:uLnTx/>
                <a:uFillTx/>
                <a:latin typeface="等线" panose="02010600030101010101" pitchFamily="2" charset="-122"/>
                <a:ea typeface="宋体" panose="02010600030101010101" pitchFamily="2" charset="-122"/>
                <a:cs typeface="Times New Roman" panose="02020603050405020304" pitchFamily="18" charset="0"/>
              </a:rPr>
              <a:t>：尼古丁的厌食作用，增加静息代谢率，缓解炎症。被动吸烟则相反。</a:t>
            </a:r>
            <a:endParaRPr kumimoji="0" lang="zh-CN" altLang="zh-CN" sz="16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50" name="文本框 49">
            <a:extLst>
              <a:ext uri="{FF2B5EF4-FFF2-40B4-BE49-F238E27FC236}">
                <a16:creationId xmlns:a16="http://schemas.microsoft.com/office/drawing/2014/main" id="{AFEB51AB-4CA1-40F1-8350-637629572673}"/>
              </a:ext>
            </a:extLst>
          </p:cNvPr>
          <p:cNvSpPr txBox="1"/>
          <p:nvPr/>
        </p:nvSpPr>
        <p:spPr>
          <a:xfrm>
            <a:off x="7529419" y="5147220"/>
            <a:ext cx="3076582"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屏幕时间：</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青少年肥胖率的迅速增加，主要原因之一是活动模式从户外游戏转向室内娱乐</a:t>
            </a:r>
            <a:endParaRPr kumimoji="0" lang="zh-CN" altLang="zh-CN" sz="1600" b="0" i="0" u="none" strike="noStrike" kern="1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pic>
        <p:nvPicPr>
          <p:cNvPr id="1026" name="Picture 2">
            <a:extLst>
              <a:ext uri="{FF2B5EF4-FFF2-40B4-BE49-F238E27FC236}">
                <a16:creationId xmlns:a16="http://schemas.microsoft.com/office/drawing/2014/main" id="{2F8D460A-C42B-4749-884F-820F989D4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81" y="1302326"/>
            <a:ext cx="1244429" cy="12444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84D1671-312C-4E08-B122-D8E748DF4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809" y="3063555"/>
            <a:ext cx="1254674" cy="9886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9EBDBA8-0108-44FE-83A3-60425EEB12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628" y="4783568"/>
            <a:ext cx="1219513" cy="8121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32E5378-1981-4D58-AEDD-87408AFAF2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1926" y="1743484"/>
            <a:ext cx="1560073" cy="7723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A3E6AAE-35F9-4ACB-8339-A6A3612F36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6949" y="3053926"/>
            <a:ext cx="1577152" cy="12053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9B0780A-7837-45AB-B816-56EDCEE0C0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43315" y="4661942"/>
            <a:ext cx="1548685" cy="978479"/>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ACDC50B3-A948-44F5-905A-AC896585326A}"/>
              </a:ext>
            </a:extLst>
          </p:cNvPr>
          <p:cNvSpPr txBox="1"/>
          <p:nvPr/>
        </p:nvSpPr>
        <p:spPr>
          <a:xfrm>
            <a:off x="46421" y="5774292"/>
            <a:ext cx="11574079" cy="1169807"/>
          </a:xfrm>
          <a:prstGeom prst="rect">
            <a:avLst/>
          </a:prstGeom>
          <a:noFill/>
        </p:spPr>
        <p:txBody>
          <a:bodyPr wrap="square">
            <a:spAutoFit/>
          </a:bodyPr>
          <a:lstStyle/>
          <a:p>
            <a:pPr marL="533400" marR="0" lvl="0" indent="-533400" algn="just" defTabSz="914400" rtl="0" eaLnBrk="1" fontAlgn="auto" latinLnBrk="0" hangingPunct="1">
              <a:lnSpc>
                <a:spcPct val="133000"/>
              </a:lnSpc>
              <a:spcBef>
                <a:spcPts val="30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[1]	1997 </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2011</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年中国</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 </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17</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岁儿童青少年含糖饮料摄入与中心性肥胖的关系</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a:p>
            <a:pPr marL="533400" marR="0" lvl="0" indent="-533400" algn="just" defTabSz="914400" rtl="0" eaLnBrk="1" fontAlgn="auto" latinLnBrk="0" hangingPunct="1">
              <a:lnSpc>
                <a:spcPct val="133000"/>
              </a:lnSpc>
              <a:spcBef>
                <a:spcPts val="30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[2]	</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杜涛</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儿童青少年肥胖</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一个社会问题的媒介镜像</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中国青年社会科学</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2016, 35(01):57-63.</a:t>
            </a:r>
            <a:endParaRPr kumimoji="0" lang="zh-CN" altLang="zh-CN" sz="12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533400" marR="0" lvl="0" indent="-533400" algn="just" defTabSz="914400" rtl="0" eaLnBrk="1" fontAlgn="auto" latinLnBrk="0" hangingPunct="1">
              <a:lnSpc>
                <a:spcPct val="133000"/>
              </a:lnSpc>
              <a:spcBef>
                <a:spcPts val="30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[3]	</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乞英俊</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儿童青少年肥胖的危险因素和防控措施研究进展</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中国城乡企业卫生</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2020, 35(12):39-41.</a:t>
            </a:r>
          </a:p>
          <a:p>
            <a:pPr marL="533400" marR="0" lvl="0" indent="-533400" algn="just" defTabSz="914400" rtl="0" eaLnBrk="1" fontAlgn="auto" latinLnBrk="0" hangingPunct="1">
              <a:lnSpc>
                <a:spcPct val="133000"/>
              </a:lnSpc>
              <a:spcBef>
                <a:spcPts val="300"/>
              </a:spcBef>
              <a:spcAft>
                <a:spcPts val="0"/>
              </a:spcAft>
              <a:buClrTx/>
              <a:buSzTx/>
              <a:buFontTx/>
              <a:buNone/>
              <a:tabLst/>
              <a:defRPr/>
            </a:pPr>
            <a:endParaRPr kumimoji="0" lang="zh-CN" altLang="zh-CN" sz="12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17252850"/>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2" presetClass="entr" presetSubtype="8"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anim calcmode="lin" valueType="num">
                                      <p:cBhvr additive="base">
                                        <p:cTn id="13" dur="500"/>
                                        <p:tgtEl>
                                          <p:spTgt spid="62"/>
                                        </p:tgtEl>
                                        <p:attrNameLst>
                                          <p:attrName>ppt_x</p:attrName>
                                        </p:attrNameLst>
                                      </p:cBhvr>
                                      <p:tavLst>
                                        <p:tav tm="0">
                                          <p:val>
                                            <p:strVal val="#ppt_x-#ppt_w*1.125000"/>
                                          </p:val>
                                        </p:tav>
                                        <p:tav tm="100000">
                                          <p:val>
                                            <p:strVal val="#ppt_x"/>
                                          </p:val>
                                        </p:tav>
                                      </p:tavLst>
                                    </p:anim>
                                    <p:animEffect transition="in" filter="wipe(right)">
                                      <p:cBhvr>
                                        <p:cTn id="14" dur="500"/>
                                        <p:tgtEl>
                                          <p:spTgt spid="62"/>
                                        </p:tgtEl>
                                      </p:cBhvr>
                                    </p:animEffect>
                                  </p:childTnLst>
                                </p:cTn>
                              </p:par>
                              <p:par>
                                <p:cTn id="15" presetID="12" presetClass="entr" presetSubtype="8"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right)">
                                      <p:cBhvr>
                                        <p:cTn id="18" dur="500"/>
                                        <p:tgtEl>
                                          <p:spTgt spid="15"/>
                                        </p:tgtEl>
                                      </p:cBhvr>
                                    </p:animEffect>
                                  </p:childTnLst>
                                </p:cTn>
                              </p:par>
                              <p:par>
                                <p:cTn id="19" presetID="12" presetClass="entr" presetSubtype="8"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p:tgtEl>
                                          <p:spTgt spid="20"/>
                                        </p:tgtEl>
                                        <p:attrNameLst>
                                          <p:attrName>ppt_x</p:attrName>
                                        </p:attrNameLst>
                                      </p:cBhvr>
                                      <p:tavLst>
                                        <p:tav tm="0">
                                          <p:val>
                                            <p:strVal val="#ppt_x-#ppt_w*1.125000"/>
                                          </p:val>
                                        </p:tav>
                                        <p:tav tm="100000">
                                          <p:val>
                                            <p:strVal val="#ppt_x"/>
                                          </p:val>
                                        </p:tav>
                                      </p:tavLst>
                                    </p:anim>
                                    <p:animEffect transition="in" filter="wipe(right)">
                                      <p:cBhvr>
                                        <p:cTn id="22" dur="500"/>
                                        <p:tgtEl>
                                          <p:spTgt spid="20"/>
                                        </p:tgtEl>
                                      </p:cBhvr>
                                    </p:animEffect>
                                  </p:childTnLst>
                                </p:cTn>
                              </p:par>
                              <p:par>
                                <p:cTn id="23" presetID="12" presetClass="entr" presetSubtype="2"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p:tgtEl>
                                          <p:spTgt spid="25"/>
                                        </p:tgtEl>
                                        <p:attrNameLst>
                                          <p:attrName>ppt_x</p:attrName>
                                        </p:attrNameLst>
                                      </p:cBhvr>
                                      <p:tavLst>
                                        <p:tav tm="0">
                                          <p:val>
                                            <p:strVal val="#ppt_x+#ppt_w*1.125000"/>
                                          </p:val>
                                        </p:tav>
                                        <p:tav tm="100000">
                                          <p:val>
                                            <p:strVal val="#ppt_x"/>
                                          </p:val>
                                        </p:tav>
                                      </p:tavLst>
                                    </p:anim>
                                    <p:animEffect transition="in" filter="wipe(left)">
                                      <p:cBhvr>
                                        <p:cTn id="26" dur="500"/>
                                        <p:tgtEl>
                                          <p:spTgt spid="25"/>
                                        </p:tgtEl>
                                      </p:cBhvr>
                                    </p:animEffect>
                                  </p:childTnLst>
                                </p:cTn>
                              </p:par>
                              <p:par>
                                <p:cTn id="27" presetID="12" presetClass="entr" presetSubtype="2"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p:tgtEl>
                                          <p:spTgt spid="30"/>
                                        </p:tgtEl>
                                        <p:attrNameLst>
                                          <p:attrName>ppt_x</p:attrName>
                                        </p:attrNameLst>
                                      </p:cBhvr>
                                      <p:tavLst>
                                        <p:tav tm="0">
                                          <p:val>
                                            <p:strVal val="#ppt_x+#ppt_w*1.125000"/>
                                          </p:val>
                                        </p:tav>
                                        <p:tav tm="100000">
                                          <p:val>
                                            <p:strVal val="#ppt_x"/>
                                          </p:val>
                                        </p:tav>
                                      </p:tavLst>
                                    </p:anim>
                                    <p:animEffect transition="in" filter="wipe(left)">
                                      <p:cBhvr>
                                        <p:cTn id="30" dur="500"/>
                                        <p:tgtEl>
                                          <p:spTgt spid="30"/>
                                        </p:tgtEl>
                                      </p:cBhvr>
                                    </p:animEffect>
                                  </p:childTnLst>
                                </p:cTn>
                              </p:par>
                              <p:par>
                                <p:cTn id="31" presetID="12" presetClass="entr" presetSubtype="2"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p:tgtEl>
                                          <p:spTgt spid="35"/>
                                        </p:tgtEl>
                                        <p:attrNameLst>
                                          <p:attrName>ppt_x</p:attrName>
                                        </p:attrNameLst>
                                      </p:cBhvr>
                                      <p:tavLst>
                                        <p:tav tm="0">
                                          <p:val>
                                            <p:strVal val="#ppt_x+#ppt_w*1.125000"/>
                                          </p:val>
                                        </p:tav>
                                        <p:tav tm="100000">
                                          <p:val>
                                            <p:strVal val="#ppt_x"/>
                                          </p:val>
                                        </p:tav>
                                      </p:tavLst>
                                    </p:anim>
                                    <p:animEffect transition="in" filter="wipe(left)">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A953B263-9AF5-413C-B126-28E0AA72509F}"/>
              </a:ext>
            </a:extLst>
          </p:cNvPr>
          <p:cNvGrpSpPr/>
          <p:nvPr/>
        </p:nvGrpSpPr>
        <p:grpSpPr>
          <a:xfrm>
            <a:off x="1990028" y="266857"/>
            <a:ext cx="8052820" cy="719289"/>
            <a:chOff x="2983480" y="4169076"/>
            <a:chExt cx="8052820" cy="719289"/>
          </a:xfrm>
        </p:grpSpPr>
        <p:sp>
          <p:nvSpPr>
            <p:cNvPr id="15" name="文本框 14">
              <a:extLst>
                <a:ext uri="{FF2B5EF4-FFF2-40B4-BE49-F238E27FC236}">
                  <a16:creationId xmlns:a16="http://schemas.microsoft.com/office/drawing/2014/main" id="{BF997498-1837-46FC-B5BD-D783F294D099}"/>
                </a:ext>
              </a:extLst>
            </p:cNvPr>
            <p:cNvSpPr txBox="1"/>
            <p:nvPr/>
          </p:nvSpPr>
          <p:spPr>
            <a:xfrm>
              <a:off x="2983480" y="4169076"/>
              <a:ext cx="4506661" cy="54553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Arial"/>
                  <a:ea typeface="微软雅黑"/>
                  <a:cs typeface="+mn-cs"/>
                </a:rPr>
                <a:t>社会环境</a:t>
              </a:r>
              <a:endParaRPr kumimoji="0" lang="en-US" altLang="zh-CN" sz="2800" b="1" i="0" u="none" strike="noStrike" kern="1200" cap="none" spc="0" normalizeH="0" baseline="0" noProof="0" dirty="0">
                <a:ln>
                  <a:noFill/>
                </a:ln>
                <a:solidFill>
                  <a:srgbClr val="8B0012"/>
                </a:solidFill>
                <a:effectLst/>
                <a:uLnTx/>
                <a:uFillTx/>
                <a:latin typeface="Arial"/>
                <a:ea typeface="微软雅黑"/>
                <a:cs typeface="+mn-cs"/>
              </a:endParaRPr>
            </a:p>
          </p:txBody>
        </p:sp>
        <p:sp>
          <p:nvSpPr>
            <p:cNvPr id="16" name="文本框 15">
              <a:extLst>
                <a:ext uri="{FF2B5EF4-FFF2-40B4-BE49-F238E27FC236}">
                  <a16:creationId xmlns:a16="http://schemas.microsoft.com/office/drawing/2014/main" id="{F16C3EDD-4AB5-445F-A26B-BE61D6F0B098}"/>
                </a:ext>
              </a:extLst>
            </p:cNvPr>
            <p:cNvSpPr txBox="1"/>
            <p:nvPr/>
          </p:nvSpPr>
          <p:spPr>
            <a:xfrm>
              <a:off x="2983480" y="4625793"/>
              <a:ext cx="8052820" cy="26257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endParaRPr kumimoji="0" lang="en-US" altLang="zh-CN" sz="1050" b="0" i="0" u="none" strike="noStrike" kern="1200" cap="none" spc="0" normalizeH="0" baseline="0" noProof="0" dirty="0">
                <a:ln>
                  <a:noFill/>
                </a:ln>
                <a:solidFill>
                  <a:prstClr val="white">
                    <a:lumMod val="65000"/>
                  </a:prstClr>
                </a:solidFill>
                <a:effectLst/>
                <a:uLnTx/>
                <a:uFillTx/>
                <a:latin typeface="微软雅黑"/>
                <a:ea typeface="微软雅黑"/>
                <a:cs typeface="+mn-cs"/>
              </a:endParaRPr>
            </a:p>
          </p:txBody>
        </p:sp>
      </p:grpSp>
      <p:grpSp>
        <p:nvGrpSpPr>
          <p:cNvPr id="33" name="组合 32">
            <a:extLst>
              <a:ext uri="{FF2B5EF4-FFF2-40B4-BE49-F238E27FC236}">
                <a16:creationId xmlns:a16="http://schemas.microsoft.com/office/drawing/2014/main" id="{5D185CFC-2CF3-456E-9920-23A2D59015DE}"/>
              </a:ext>
            </a:extLst>
          </p:cNvPr>
          <p:cNvGrpSpPr/>
          <p:nvPr/>
        </p:nvGrpSpPr>
        <p:grpSpPr>
          <a:xfrm>
            <a:off x="2974512" y="1694144"/>
            <a:ext cx="2088869" cy="2088869"/>
            <a:chOff x="2974512" y="1694144"/>
            <a:chExt cx="2088869" cy="2088869"/>
          </a:xfrm>
        </p:grpSpPr>
        <p:sp>
          <p:nvSpPr>
            <p:cNvPr id="7" name="Rectangle 1">
              <a:extLst>
                <a:ext uri="{FF2B5EF4-FFF2-40B4-BE49-F238E27FC236}">
                  <a16:creationId xmlns:a16="http://schemas.microsoft.com/office/drawing/2014/main" id="{00C6E65B-E3BB-4122-8206-FCA606464AC2}"/>
                </a:ext>
              </a:extLst>
            </p:cNvPr>
            <p:cNvSpPr/>
            <p:nvPr/>
          </p:nvSpPr>
          <p:spPr>
            <a:xfrm>
              <a:off x="2974512" y="1694144"/>
              <a:ext cx="2088869" cy="20888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260000" anchor="t" anchorCtr="1">
              <a:normAutofit/>
            </a:bodyPr>
            <a:lstStyle/>
            <a:p>
              <a:pPr marL="0" marR="0" lvl="0" indent="0" algn="ctr" defTabSz="914400" rtl="0" eaLnBrk="1" fontAlgn="auto" latinLnBrk="0" hangingPunct="1">
                <a:lnSpc>
                  <a:spcPct val="120000"/>
                </a:lnSpc>
                <a:spcBef>
                  <a:spcPct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lumMod val="100000"/>
                  </a:prstClr>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5B5652C7-9BD5-4D9F-82A5-F1D53622ACF6}"/>
                </a:ext>
              </a:extLst>
            </p:cNvPr>
            <p:cNvSpPr/>
            <p:nvPr/>
          </p:nvSpPr>
          <p:spPr>
            <a:xfrm>
              <a:off x="3127749" y="1907086"/>
              <a:ext cx="1772598" cy="124482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人均家庭收入、母亲受教育程度是儿童青少年肥胖独立因素</a:t>
              </a:r>
              <a:endParaRPr kumimoji="0" lang="zh-CN" altLang="en-US" sz="1600"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34" name="组合 33">
            <a:extLst>
              <a:ext uri="{FF2B5EF4-FFF2-40B4-BE49-F238E27FC236}">
                <a16:creationId xmlns:a16="http://schemas.microsoft.com/office/drawing/2014/main" id="{6C6C55E1-3C58-478B-ABFB-637AE1FBB586}"/>
              </a:ext>
            </a:extLst>
          </p:cNvPr>
          <p:cNvGrpSpPr/>
          <p:nvPr/>
        </p:nvGrpSpPr>
        <p:grpSpPr>
          <a:xfrm>
            <a:off x="7152250" y="1694144"/>
            <a:ext cx="2088869" cy="2088869"/>
            <a:chOff x="7152250" y="1694144"/>
            <a:chExt cx="2088869" cy="2088869"/>
          </a:xfrm>
        </p:grpSpPr>
        <p:sp>
          <p:nvSpPr>
            <p:cNvPr id="8" name="Rectangle 2">
              <a:extLst>
                <a:ext uri="{FF2B5EF4-FFF2-40B4-BE49-F238E27FC236}">
                  <a16:creationId xmlns:a16="http://schemas.microsoft.com/office/drawing/2014/main" id="{7B86F42A-9541-4DD5-9C4F-4C497FF9DD1E}"/>
                </a:ext>
              </a:extLst>
            </p:cNvPr>
            <p:cNvSpPr/>
            <p:nvPr/>
          </p:nvSpPr>
          <p:spPr>
            <a:xfrm>
              <a:off x="7152250" y="1694144"/>
              <a:ext cx="2088869" cy="20888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260000" anchor="t" anchorCtr="1">
              <a:normAutofit/>
            </a:bodyPr>
            <a:lstStyle/>
            <a:p>
              <a:pPr marL="0" marR="0" lvl="0" indent="0" algn="ctr" defTabSz="914400" rtl="0" eaLnBrk="1" fontAlgn="auto" latinLnBrk="0" hangingPunct="1">
                <a:lnSpc>
                  <a:spcPct val="120000"/>
                </a:lnSpc>
                <a:spcBef>
                  <a:spcPct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lumMod val="100000"/>
                  </a:prstClr>
                </a:solidFill>
                <a:effectLst/>
                <a:uLnTx/>
                <a:uFillTx/>
                <a:latin typeface="Arial"/>
                <a:ea typeface="微软雅黑"/>
                <a:cs typeface="+mn-cs"/>
              </a:endParaRPr>
            </a:p>
          </p:txBody>
        </p:sp>
        <p:sp>
          <p:nvSpPr>
            <p:cNvPr id="25" name="矩形 24">
              <a:extLst>
                <a:ext uri="{FF2B5EF4-FFF2-40B4-BE49-F238E27FC236}">
                  <a16:creationId xmlns:a16="http://schemas.microsoft.com/office/drawing/2014/main" id="{63232DDE-4960-4BFE-A73E-A149EEB6BD14}"/>
                </a:ext>
              </a:extLst>
            </p:cNvPr>
            <p:cNvSpPr/>
            <p:nvPr/>
          </p:nvSpPr>
          <p:spPr>
            <a:xfrm>
              <a:off x="7310385" y="1907086"/>
              <a:ext cx="1772598" cy="94936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父亲吸烟是父亲不吸烟对照组的</a:t>
              </a:r>
              <a:r>
                <a:rPr kumimoji="0" lang="en-US" altLang="zh-CN" sz="1600" b="1" i="0" u="none" strike="noStrike" kern="12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1.24</a:t>
              </a:r>
              <a:r>
                <a:rPr kumimoji="0" lang="zh-CN" altLang="zh-CN" sz="1600" b="1" i="0" u="none" strike="noStrike" kern="12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倍</a:t>
              </a:r>
              <a:endParaRPr kumimoji="0" lang="zh-CN" altLang="en-US" sz="1600"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35" name="组合 34">
            <a:extLst>
              <a:ext uri="{FF2B5EF4-FFF2-40B4-BE49-F238E27FC236}">
                <a16:creationId xmlns:a16="http://schemas.microsoft.com/office/drawing/2014/main" id="{F0A8D58C-A1F8-47E8-AF7B-0B8012D8A97B}"/>
              </a:ext>
            </a:extLst>
          </p:cNvPr>
          <p:cNvGrpSpPr/>
          <p:nvPr/>
        </p:nvGrpSpPr>
        <p:grpSpPr>
          <a:xfrm>
            <a:off x="9241119" y="3783013"/>
            <a:ext cx="2088869" cy="2088869"/>
            <a:chOff x="9241119" y="3783013"/>
            <a:chExt cx="2088869" cy="2088869"/>
          </a:xfrm>
        </p:grpSpPr>
        <p:sp>
          <p:nvSpPr>
            <p:cNvPr id="10" name="Rectangle 4">
              <a:extLst>
                <a:ext uri="{FF2B5EF4-FFF2-40B4-BE49-F238E27FC236}">
                  <a16:creationId xmlns:a16="http://schemas.microsoft.com/office/drawing/2014/main" id="{26BBC4AA-E97F-4A8B-B21E-B607B3D22B38}"/>
                </a:ext>
              </a:extLst>
            </p:cNvPr>
            <p:cNvSpPr/>
            <p:nvPr/>
          </p:nvSpPr>
          <p:spPr>
            <a:xfrm>
              <a:off x="9241119" y="3783013"/>
              <a:ext cx="2088869" cy="208886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260000" anchor="t" anchorCtr="1">
              <a:normAutofit/>
            </a:bodyPr>
            <a:lstStyle/>
            <a:p>
              <a:pPr marL="0" marR="0" lvl="0" indent="0" algn="ctr" defTabSz="914400" rtl="0" eaLnBrk="1" fontAlgn="auto" latinLnBrk="0" hangingPunct="1">
                <a:lnSpc>
                  <a:spcPct val="120000"/>
                </a:lnSpc>
                <a:spcBef>
                  <a:spcPct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lumMod val="100000"/>
                  </a:prstClr>
                </a:solidFill>
                <a:effectLst/>
                <a:uLnTx/>
                <a:uFillTx/>
                <a:latin typeface="Arial"/>
                <a:ea typeface="微软雅黑"/>
                <a:cs typeface="+mn-cs"/>
              </a:endParaRPr>
            </a:p>
          </p:txBody>
        </p:sp>
        <p:sp>
          <p:nvSpPr>
            <p:cNvPr id="26" name="矩形 25">
              <a:extLst>
                <a:ext uri="{FF2B5EF4-FFF2-40B4-BE49-F238E27FC236}">
                  <a16:creationId xmlns:a16="http://schemas.microsoft.com/office/drawing/2014/main" id="{1EBE2C90-5513-4BE0-BF2E-24C840F30DE6}"/>
                </a:ext>
              </a:extLst>
            </p:cNvPr>
            <p:cNvSpPr/>
            <p:nvPr/>
          </p:nvSpPr>
          <p:spPr>
            <a:xfrm>
              <a:off x="9383789" y="4005681"/>
              <a:ext cx="1772598" cy="124482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环境温度、城市二氧化碳浓度等环境因素对肥胖的影响</a:t>
              </a:r>
              <a:endParaRPr kumimoji="0" lang="zh-CN" altLang="en-US" sz="1600"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36" name="组合 35">
            <a:extLst>
              <a:ext uri="{FF2B5EF4-FFF2-40B4-BE49-F238E27FC236}">
                <a16:creationId xmlns:a16="http://schemas.microsoft.com/office/drawing/2014/main" id="{51B69021-CCAF-46DA-9782-6969BEAA4D75}"/>
              </a:ext>
            </a:extLst>
          </p:cNvPr>
          <p:cNvGrpSpPr/>
          <p:nvPr/>
        </p:nvGrpSpPr>
        <p:grpSpPr>
          <a:xfrm>
            <a:off x="5063381" y="3783013"/>
            <a:ext cx="2088869" cy="2088869"/>
            <a:chOff x="5063381" y="3783013"/>
            <a:chExt cx="2088869" cy="2088869"/>
          </a:xfrm>
        </p:grpSpPr>
        <p:sp>
          <p:nvSpPr>
            <p:cNvPr id="9" name="Rectangle 3">
              <a:extLst>
                <a:ext uri="{FF2B5EF4-FFF2-40B4-BE49-F238E27FC236}">
                  <a16:creationId xmlns:a16="http://schemas.microsoft.com/office/drawing/2014/main" id="{F2116D5B-B833-4BC4-8551-733DB0A4AE5C}"/>
                </a:ext>
              </a:extLst>
            </p:cNvPr>
            <p:cNvSpPr/>
            <p:nvPr/>
          </p:nvSpPr>
          <p:spPr>
            <a:xfrm>
              <a:off x="5063381" y="3783013"/>
              <a:ext cx="2088869" cy="20888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260000" anchor="t" anchorCtr="1">
              <a:normAutofit/>
            </a:bodyPr>
            <a:lstStyle/>
            <a:p>
              <a:pPr marL="0" marR="0" lvl="0" indent="0" algn="ctr" defTabSz="914400" rtl="0" eaLnBrk="1" fontAlgn="auto" latinLnBrk="0" hangingPunct="1">
                <a:lnSpc>
                  <a:spcPct val="120000"/>
                </a:lnSpc>
                <a:spcBef>
                  <a:spcPct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lumMod val="100000"/>
                  </a:prstClr>
                </a:solidFill>
                <a:effectLst/>
                <a:uLnTx/>
                <a:uFillTx/>
                <a:latin typeface="Arial"/>
                <a:ea typeface="微软雅黑"/>
                <a:cs typeface="+mn-cs"/>
              </a:endParaRPr>
            </a:p>
          </p:txBody>
        </p:sp>
        <p:sp>
          <p:nvSpPr>
            <p:cNvPr id="27" name="矩形 26">
              <a:extLst>
                <a:ext uri="{FF2B5EF4-FFF2-40B4-BE49-F238E27FC236}">
                  <a16:creationId xmlns:a16="http://schemas.microsoft.com/office/drawing/2014/main" id="{911713E0-4CB6-43F4-BF61-A77B27EADFCB}"/>
                </a:ext>
              </a:extLst>
            </p:cNvPr>
            <p:cNvSpPr/>
            <p:nvPr/>
          </p:nvSpPr>
          <p:spPr>
            <a:xfrm>
              <a:off x="5240456" y="4005681"/>
              <a:ext cx="1772598" cy="1244828"/>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城市化与信息化导致的儿童青少年运动减少带来的肥胖问题</a:t>
              </a:r>
              <a:endParaRPr kumimoji="0" lang="zh-CN" altLang="en-US" sz="1600" b="1"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37" name="组合 36">
            <a:extLst>
              <a:ext uri="{FF2B5EF4-FFF2-40B4-BE49-F238E27FC236}">
                <a16:creationId xmlns:a16="http://schemas.microsoft.com/office/drawing/2014/main" id="{41440BBA-BFA3-48B9-B358-09259A01415A}"/>
              </a:ext>
            </a:extLst>
          </p:cNvPr>
          <p:cNvGrpSpPr/>
          <p:nvPr/>
        </p:nvGrpSpPr>
        <p:grpSpPr>
          <a:xfrm>
            <a:off x="885643" y="3783013"/>
            <a:ext cx="2088869" cy="2088869"/>
            <a:chOff x="885643" y="3783013"/>
            <a:chExt cx="2088869" cy="2088869"/>
          </a:xfrm>
        </p:grpSpPr>
        <p:sp>
          <p:nvSpPr>
            <p:cNvPr id="11" name="Rectangle 5">
              <a:extLst>
                <a:ext uri="{FF2B5EF4-FFF2-40B4-BE49-F238E27FC236}">
                  <a16:creationId xmlns:a16="http://schemas.microsoft.com/office/drawing/2014/main" id="{78D44980-B4BE-46A3-803F-9F4115AA37C6}"/>
                </a:ext>
              </a:extLst>
            </p:cNvPr>
            <p:cNvSpPr/>
            <p:nvPr/>
          </p:nvSpPr>
          <p:spPr>
            <a:xfrm>
              <a:off x="885643" y="3783013"/>
              <a:ext cx="2088869" cy="20888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1260000" anchor="t" anchorCtr="1">
              <a:normAutofit/>
            </a:bodyPr>
            <a:lstStyle/>
            <a:p>
              <a:pPr marL="0" marR="0" lvl="0" indent="0" algn="ctr" defTabSz="914400" rtl="0" eaLnBrk="1" fontAlgn="auto" latinLnBrk="0" hangingPunct="1">
                <a:lnSpc>
                  <a:spcPct val="120000"/>
                </a:lnSpc>
                <a:spcBef>
                  <a:spcPct val="0"/>
                </a:spcBef>
                <a:spcAft>
                  <a:spcPts val="0"/>
                </a:spcAft>
                <a:buClrTx/>
                <a:buSzTx/>
                <a:buFontTx/>
                <a:buNone/>
                <a:tabLst/>
                <a:defRPr/>
              </a:pPr>
              <a:endParaRPr kumimoji="0" lang="zh-CN" altLang="en-US" sz="1100" b="0" i="0" u="none" strike="noStrike" kern="1200" cap="none" spc="0" normalizeH="0" baseline="0" noProof="0" dirty="0">
                <a:ln>
                  <a:noFill/>
                </a:ln>
                <a:solidFill>
                  <a:prstClr val="white">
                    <a:lumMod val="100000"/>
                  </a:prstClr>
                </a:solidFill>
                <a:effectLst/>
                <a:uLnTx/>
                <a:uFillTx/>
                <a:latin typeface="Arial"/>
                <a:ea typeface="微软雅黑"/>
                <a:cs typeface="+mn-cs"/>
              </a:endParaRPr>
            </a:p>
          </p:txBody>
        </p:sp>
        <p:sp>
          <p:nvSpPr>
            <p:cNvPr id="28" name="矩形 27">
              <a:extLst>
                <a:ext uri="{FF2B5EF4-FFF2-40B4-BE49-F238E27FC236}">
                  <a16:creationId xmlns:a16="http://schemas.microsoft.com/office/drawing/2014/main" id="{7B42B999-89E5-439C-AD2A-D60C06E38A60}"/>
                </a:ext>
              </a:extLst>
            </p:cNvPr>
            <p:cNvSpPr/>
            <p:nvPr/>
          </p:nvSpPr>
          <p:spPr>
            <a:xfrm>
              <a:off x="1049680" y="4005681"/>
              <a:ext cx="1772598" cy="1540293"/>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zh-CN" sz="1600" b="1" i="0" u="none" strike="noStrike" kern="12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社会经济地位与我国儿童青少年超体质量肥胖率（</a:t>
              </a:r>
              <a:r>
                <a:rPr kumimoji="0" lang="en-US" altLang="zh-CN" sz="1600" b="1" i="0" u="none" strike="noStrike" kern="12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WGOC</a:t>
              </a:r>
              <a:r>
                <a:rPr kumimoji="0" lang="zh-CN" altLang="zh-CN" sz="1600" b="1" i="0" u="none" strike="noStrike" kern="1200" cap="none" spc="0" normalizeH="0" baseline="0" noProof="0" dirty="0">
                  <a:ln>
                    <a:noFill/>
                  </a:ln>
                  <a:solidFill>
                    <a:prstClr val="white"/>
                  </a:solidFill>
                  <a:effectLst/>
                  <a:uLnTx/>
                  <a:uFillTx/>
                  <a:latin typeface="Arial"/>
                  <a:ea typeface="宋体" panose="02010600030101010101" pitchFamily="2" charset="-122"/>
                  <a:cs typeface="Times New Roman" panose="02020603050405020304" pitchFamily="18" charset="0"/>
                </a:rPr>
                <a:t>标准）呈正相关</a:t>
              </a:r>
              <a:endParaRPr kumimoji="0" lang="zh-CN" altLang="en-US" sz="1600" b="1" i="0" u="none" strike="noStrike" kern="1200" cap="none" spc="0" normalizeH="0" baseline="0" noProof="0" dirty="0">
                <a:ln>
                  <a:noFill/>
                </a:ln>
                <a:solidFill>
                  <a:prstClr val="white"/>
                </a:solidFill>
                <a:effectLst/>
                <a:uLnTx/>
                <a:uFillTx/>
                <a:latin typeface="Arial"/>
                <a:ea typeface="微软雅黑"/>
                <a:cs typeface="+mn-cs"/>
              </a:endParaRPr>
            </a:p>
          </p:txBody>
        </p:sp>
      </p:grpSp>
      <p:pic>
        <p:nvPicPr>
          <p:cNvPr id="2050" name="Picture 2">
            <a:extLst>
              <a:ext uri="{FF2B5EF4-FFF2-40B4-BE49-F238E27FC236}">
                <a16:creationId xmlns:a16="http://schemas.microsoft.com/office/drawing/2014/main" id="{BF85A297-944A-48FE-8386-7571C85F3575}"/>
              </a:ext>
            </a:extLst>
          </p:cNvPr>
          <p:cNvPicPr>
            <a:picLocks noGrp="1" noChangeAspect="1" noChangeArrowheads="1"/>
          </p:cNvPicPr>
          <p:nvPr>
            <p:ph type="pic" sz="quarter" idx="10"/>
          </p:nvPr>
        </p:nvPicPr>
        <p:blipFill>
          <a:blip r:embed="rId3">
            <a:extLst>
              <a:ext uri="{28A0092B-C50C-407E-A947-70E740481C1C}">
                <a14:useLocalDpi xmlns:a14="http://schemas.microsoft.com/office/drawing/2010/main" val="0"/>
              </a:ext>
            </a:extLst>
          </a:blip>
          <a:srcRect l="24992" r="2499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DD4CFA-4A02-4833-894B-F9C2536ACEBC}"/>
              </a:ext>
            </a:extLst>
          </p:cNvPr>
          <p:cNvPicPr>
            <a:picLocks noGrp="1" noChangeAspect="1" noChangeArrowheads="1"/>
          </p:cNvPicPr>
          <p:nvPr>
            <p:ph type="pic" sz="quarter" idx="14"/>
          </p:nvPr>
        </p:nvPicPr>
        <p:blipFill>
          <a:blip r:embed="rId4">
            <a:extLst>
              <a:ext uri="{28A0092B-C50C-407E-A947-70E740481C1C}">
                <a14:useLocalDpi xmlns:a14="http://schemas.microsoft.com/office/drawing/2010/main" val="0"/>
              </a:ext>
            </a:extLst>
          </a:blip>
          <a:srcRect l="12602" r="1260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206D232-307D-40ED-B47C-A3D0473E1872}"/>
              </a:ext>
            </a:extLst>
          </p:cNvPr>
          <p:cNvPicPr>
            <a:picLocks noGrp="1" noChangeAspect="1" noChangeArrowheads="1"/>
          </p:cNvPicPr>
          <p:nvPr>
            <p:ph type="pic" sz="quarter" idx="11"/>
          </p:nvPr>
        </p:nvPicPr>
        <p:blipFill>
          <a:blip r:embed="rId5">
            <a:extLst>
              <a:ext uri="{28A0092B-C50C-407E-A947-70E740481C1C}">
                <a14:useLocalDpi xmlns:a14="http://schemas.microsoft.com/office/drawing/2010/main" val="0"/>
              </a:ext>
            </a:extLst>
          </a:blip>
          <a:srcRect l="19579" r="1957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A1C8B34-9C63-40D6-918B-D52B41A59205}"/>
              </a:ext>
            </a:extLst>
          </p:cNvPr>
          <p:cNvPicPr>
            <a:picLocks noGrp="1" noChangeAspect="1" noChangeArrowheads="1"/>
          </p:cNvPicPr>
          <p:nvPr>
            <p:ph type="pic" sz="quarter" idx="13"/>
          </p:nvPr>
        </p:nvPicPr>
        <p:blipFill>
          <a:blip r:embed="rId6">
            <a:extLst>
              <a:ext uri="{28A0092B-C50C-407E-A947-70E740481C1C}">
                <a14:useLocalDpi xmlns:a14="http://schemas.microsoft.com/office/drawing/2010/main" val="0"/>
              </a:ext>
            </a:extLst>
          </a:blip>
          <a:srcRect l="15819" r="1581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65ED9B64-B420-4486-9C2B-B8ABC61A3C3B}"/>
              </a:ext>
            </a:extLst>
          </p:cNvPr>
          <p:cNvPicPr>
            <a:picLocks noGrp="1" noChangeAspect="1" noChangeArrowheads="1"/>
          </p:cNvPicPr>
          <p:nvPr>
            <p:ph type="pic" sz="quarter" idx="12"/>
          </p:nvPr>
        </p:nvPicPr>
        <p:blipFill>
          <a:blip r:embed="rId7">
            <a:extLst>
              <a:ext uri="{28A0092B-C50C-407E-A947-70E740481C1C}">
                <a14:useLocalDpi xmlns:a14="http://schemas.microsoft.com/office/drawing/2010/main" val="0"/>
              </a:ext>
            </a:extLst>
          </a:blip>
          <a:srcRect l="13138" r="1313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8" name="文本框 47">
            <a:extLst>
              <a:ext uri="{FF2B5EF4-FFF2-40B4-BE49-F238E27FC236}">
                <a16:creationId xmlns:a16="http://schemas.microsoft.com/office/drawing/2014/main" id="{ABBB2DE3-B1A8-42AF-863F-A5B24487FA48}"/>
              </a:ext>
            </a:extLst>
          </p:cNvPr>
          <p:cNvSpPr txBox="1"/>
          <p:nvPr/>
        </p:nvSpPr>
        <p:spPr>
          <a:xfrm>
            <a:off x="4900347" y="213659"/>
            <a:ext cx="6849201" cy="1086836"/>
          </a:xfrm>
          <a:prstGeom prst="rect">
            <a:avLst/>
          </a:prstGeom>
          <a:noFill/>
        </p:spPr>
        <p:txBody>
          <a:bodyPr wrap="square">
            <a:spAutoFit/>
          </a:bodyPr>
          <a:lstStyle/>
          <a:p>
            <a:pPr marL="533400" marR="0" lvl="0" indent="-533400" algn="l" defTabSz="914400" rtl="0" eaLnBrk="1" fontAlgn="auto" latinLnBrk="0" hangingPunct="1">
              <a:lnSpc>
                <a:spcPct val="133000"/>
              </a:lnSpc>
              <a:spcBef>
                <a:spcPts val="300"/>
              </a:spcBef>
              <a:spcAft>
                <a:spcPts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[4]	1.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儿童青少年肥胖的流行特征和变化趋势</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1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533400" marR="0" lvl="0" indent="-533400" algn="l" defTabSz="914400" rtl="0" eaLnBrk="1" fontAlgn="auto" latinLnBrk="0" hangingPunct="1">
              <a:lnSpc>
                <a:spcPct val="133000"/>
              </a:lnSpc>
              <a:spcBef>
                <a:spcPts val="300"/>
              </a:spcBef>
              <a:spcAft>
                <a:spcPts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[5]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张丹</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李晓南</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儿童青少年肥胖干预方法研究新进展</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中国儿童保健杂志</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2020, 28(02):156-160.</a:t>
            </a:r>
            <a:endParaRPr kumimoji="0" lang="zh-CN" altLang="zh-CN" sz="11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533400" marR="0" lvl="0" indent="-533400" algn="l" defTabSz="914400" rtl="0" eaLnBrk="1" fontAlgn="auto" latinLnBrk="0" hangingPunct="1">
              <a:lnSpc>
                <a:spcPct val="133000"/>
              </a:lnSpc>
              <a:spcBef>
                <a:spcPts val="300"/>
              </a:spcBef>
              <a:spcAft>
                <a:spcPts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[6]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郭春雷</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王惠君</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张兵</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儿童青少年肥胖研究进展</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卫生研究</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2020, 49(03):516-522.</a:t>
            </a:r>
            <a:endParaRPr kumimoji="0" lang="zh-CN" altLang="zh-CN" sz="11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533400" marR="0" lvl="0" indent="-533400" algn="l" defTabSz="914400" rtl="0" eaLnBrk="1" fontAlgn="auto" latinLnBrk="0" hangingPunct="1">
              <a:lnSpc>
                <a:spcPct val="133000"/>
              </a:lnSpc>
              <a:spcBef>
                <a:spcPts val="300"/>
              </a:spcBef>
              <a:spcAft>
                <a:spcPts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[7]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温勃</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杨招庚</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李艳辉</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等</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父亲吸烟与儿童青少年肥胖的关系</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zh-CN" sz="1100" b="0" i="0" u="none" strike="noStrike" kern="0" cap="none" spc="0" normalizeH="0" baseline="0" noProof="0" dirty="0">
                <a:ln>
                  <a:noFill/>
                </a:ln>
                <a:solidFill>
                  <a:srgbClr val="000000"/>
                </a:solidFill>
                <a:effectLst/>
                <a:uLnTx/>
                <a:uFillTx/>
                <a:latin typeface="等线" panose="02010600030101010101" pitchFamily="2" charset="-122"/>
                <a:ea typeface="宋体" panose="02010600030101010101" pitchFamily="2" charset="-122"/>
                <a:cs typeface="宋体" panose="02010600030101010101" pitchFamily="2" charset="-122"/>
              </a:rPr>
              <a:t>中国学校卫生</a:t>
            </a:r>
            <a:r>
              <a:rPr kumimoji="0" lang="en-US" altLang="zh-CN" sz="1100" b="0"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2019, 40(03):330-332.</a:t>
            </a:r>
            <a:endParaRPr kumimoji="0" lang="zh-CN" altLang="zh-CN" sz="11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5833624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1000" fill="hold"/>
                                        <p:tgtEl>
                                          <p:spTgt spid="33"/>
                                        </p:tgtEl>
                                        <p:attrNameLst>
                                          <p:attrName>ppt_x</p:attrName>
                                        </p:attrNameLst>
                                      </p:cBhvr>
                                      <p:tavLst>
                                        <p:tav tm="0">
                                          <p:val>
                                            <p:strVal val="#ppt_x"/>
                                          </p:val>
                                        </p:tav>
                                        <p:tav tm="100000">
                                          <p:val>
                                            <p:strVal val="#ppt_x"/>
                                          </p:val>
                                        </p:tav>
                                      </p:tavLst>
                                    </p:anim>
                                    <p:anim calcmode="lin" valueType="num">
                                      <p:cBhvr additive="base">
                                        <p:cTn id="12" dur="10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1000" fill="hold"/>
                                        <p:tgtEl>
                                          <p:spTgt spid="35"/>
                                        </p:tgtEl>
                                        <p:attrNameLst>
                                          <p:attrName>ppt_x</p:attrName>
                                        </p:attrNameLst>
                                      </p:cBhvr>
                                      <p:tavLst>
                                        <p:tav tm="0">
                                          <p:val>
                                            <p:strVal val="#ppt_x"/>
                                          </p:val>
                                        </p:tav>
                                        <p:tav tm="100000">
                                          <p:val>
                                            <p:strVal val="#ppt_x"/>
                                          </p:val>
                                        </p:tav>
                                      </p:tavLst>
                                    </p:anim>
                                    <p:anim calcmode="lin" valueType="num">
                                      <p:cBhvr additive="base">
                                        <p:cTn id="24" dur="10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25">
            <a:extLst>
              <a:ext uri="{FF2B5EF4-FFF2-40B4-BE49-F238E27FC236}">
                <a16:creationId xmlns:a16="http://schemas.microsoft.com/office/drawing/2014/main" id="{CABD32EA-30D3-4690-9748-96094A96F5EA}"/>
              </a:ext>
            </a:extLst>
          </p:cNvPr>
          <p:cNvSpPr/>
          <p:nvPr/>
        </p:nvSpPr>
        <p:spPr>
          <a:xfrm>
            <a:off x="4794777" y="1900970"/>
            <a:ext cx="606682" cy="609600"/>
          </a:xfrm>
          <a:custGeom>
            <a:avLst/>
            <a:gdLst>
              <a:gd name="connsiteX0" fmla="*/ 119063 w 330200"/>
              <a:gd name="connsiteY0" fmla="*/ 203200 h 331788"/>
              <a:gd name="connsiteX1" fmla="*/ 137172 w 330200"/>
              <a:gd name="connsiteY1" fmla="*/ 203200 h 331788"/>
              <a:gd name="connsiteX2" fmla="*/ 153988 w 330200"/>
              <a:gd name="connsiteY2" fmla="*/ 229508 h 331788"/>
              <a:gd name="connsiteX3" fmla="*/ 153988 w 330200"/>
              <a:gd name="connsiteY3" fmla="*/ 249238 h 331788"/>
              <a:gd name="connsiteX4" fmla="*/ 119063 w 330200"/>
              <a:gd name="connsiteY4" fmla="*/ 203200 h 331788"/>
              <a:gd name="connsiteX5" fmla="*/ 176213 w 330200"/>
              <a:gd name="connsiteY5" fmla="*/ 158750 h 331788"/>
              <a:gd name="connsiteX6" fmla="*/ 211138 w 330200"/>
              <a:gd name="connsiteY6" fmla="*/ 203994 h 331788"/>
              <a:gd name="connsiteX7" fmla="*/ 176213 w 330200"/>
              <a:gd name="connsiteY7" fmla="*/ 249238 h 331788"/>
              <a:gd name="connsiteX8" fmla="*/ 176213 w 330200"/>
              <a:gd name="connsiteY8" fmla="*/ 229848 h 331788"/>
              <a:gd name="connsiteX9" fmla="*/ 193029 w 330200"/>
              <a:gd name="connsiteY9" fmla="*/ 203994 h 331788"/>
              <a:gd name="connsiteX10" fmla="*/ 176213 w 330200"/>
              <a:gd name="connsiteY10" fmla="*/ 178141 h 331788"/>
              <a:gd name="connsiteX11" fmla="*/ 176213 w 330200"/>
              <a:gd name="connsiteY11" fmla="*/ 158750 h 331788"/>
              <a:gd name="connsiteX12" fmla="*/ 176213 w 330200"/>
              <a:gd name="connsiteY12" fmla="*/ 82550 h 331788"/>
              <a:gd name="connsiteX13" fmla="*/ 211138 w 330200"/>
              <a:gd name="connsiteY13" fmla="*/ 128588 h 331788"/>
              <a:gd name="connsiteX14" fmla="*/ 193029 w 330200"/>
              <a:gd name="connsiteY14" fmla="*/ 128588 h 331788"/>
              <a:gd name="connsiteX15" fmla="*/ 176213 w 330200"/>
              <a:gd name="connsiteY15" fmla="*/ 102281 h 331788"/>
              <a:gd name="connsiteX16" fmla="*/ 176213 w 330200"/>
              <a:gd name="connsiteY16" fmla="*/ 82550 h 331788"/>
              <a:gd name="connsiteX17" fmla="*/ 153988 w 330200"/>
              <a:gd name="connsiteY17" fmla="*/ 82550 h 331788"/>
              <a:gd name="connsiteX18" fmla="*/ 153988 w 330200"/>
              <a:gd name="connsiteY18" fmla="*/ 101941 h 331788"/>
              <a:gd name="connsiteX19" fmla="*/ 137172 w 330200"/>
              <a:gd name="connsiteY19" fmla="*/ 127794 h 331788"/>
              <a:gd name="connsiteX20" fmla="*/ 153988 w 330200"/>
              <a:gd name="connsiteY20" fmla="*/ 153648 h 331788"/>
              <a:gd name="connsiteX21" fmla="*/ 153988 w 330200"/>
              <a:gd name="connsiteY21" fmla="*/ 173038 h 331788"/>
              <a:gd name="connsiteX22" fmla="*/ 119063 w 330200"/>
              <a:gd name="connsiteY22" fmla="*/ 127794 h 331788"/>
              <a:gd name="connsiteX23" fmla="*/ 153988 w 330200"/>
              <a:gd name="connsiteY23" fmla="*/ 82550 h 331788"/>
              <a:gd name="connsiteX24" fmla="*/ 157163 w 330200"/>
              <a:gd name="connsiteY24" fmla="*/ 76200 h 331788"/>
              <a:gd name="connsiteX25" fmla="*/ 173038 w 330200"/>
              <a:gd name="connsiteY25" fmla="*/ 76200 h 331788"/>
              <a:gd name="connsiteX26" fmla="*/ 173038 w 330200"/>
              <a:gd name="connsiteY26" fmla="*/ 255588 h 331788"/>
              <a:gd name="connsiteX27" fmla="*/ 157163 w 330200"/>
              <a:gd name="connsiteY27" fmla="*/ 255588 h 331788"/>
              <a:gd name="connsiteX28" fmla="*/ 165101 w 330200"/>
              <a:gd name="connsiteY28" fmla="*/ 33337 h 331788"/>
              <a:gd name="connsiteX29" fmla="*/ 33338 w 330200"/>
              <a:gd name="connsiteY29" fmla="*/ 165894 h 331788"/>
              <a:gd name="connsiteX30" fmla="*/ 165101 w 330200"/>
              <a:gd name="connsiteY30" fmla="*/ 298451 h 331788"/>
              <a:gd name="connsiteX31" fmla="*/ 296864 w 330200"/>
              <a:gd name="connsiteY31" fmla="*/ 165894 h 331788"/>
              <a:gd name="connsiteX32" fmla="*/ 165101 w 330200"/>
              <a:gd name="connsiteY32" fmla="*/ 33337 h 331788"/>
              <a:gd name="connsiteX33" fmla="*/ 165100 w 330200"/>
              <a:gd name="connsiteY33" fmla="*/ 30162 h 331788"/>
              <a:gd name="connsiteX34" fmla="*/ 301625 w 330200"/>
              <a:gd name="connsiteY34" fmla="*/ 165894 h 331788"/>
              <a:gd name="connsiteX35" fmla="*/ 165100 w 330200"/>
              <a:gd name="connsiteY35" fmla="*/ 301626 h 331788"/>
              <a:gd name="connsiteX36" fmla="*/ 28575 w 330200"/>
              <a:gd name="connsiteY36" fmla="*/ 165894 h 331788"/>
              <a:gd name="connsiteX37" fmla="*/ 165100 w 330200"/>
              <a:gd name="connsiteY37" fmla="*/ 30162 h 331788"/>
              <a:gd name="connsiteX38" fmla="*/ 165101 w 330200"/>
              <a:gd name="connsiteY38" fmla="*/ 15875 h 331788"/>
              <a:gd name="connsiteX39" fmla="*/ 14288 w 330200"/>
              <a:gd name="connsiteY39" fmla="*/ 165894 h 331788"/>
              <a:gd name="connsiteX40" fmla="*/ 165101 w 330200"/>
              <a:gd name="connsiteY40" fmla="*/ 315913 h 331788"/>
              <a:gd name="connsiteX41" fmla="*/ 315914 w 330200"/>
              <a:gd name="connsiteY41" fmla="*/ 165894 h 331788"/>
              <a:gd name="connsiteX42" fmla="*/ 165101 w 330200"/>
              <a:gd name="connsiteY42" fmla="*/ 15875 h 331788"/>
              <a:gd name="connsiteX43" fmla="*/ 165100 w 330200"/>
              <a:gd name="connsiteY43" fmla="*/ 0 h 331788"/>
              <a:gd name="connsiteX44" fmla="*/ 330200 w 330200"/>
              <a:gd name="connsiteY44" fmla="*/ 165894 h 331788"/>
              <a:gd name="connsiteX45" fmla="*/ 165100 w 330200"/>
              <a:gd name="connsiteY45" fmla="*/ 331788 h 331788"/>
              <a:gd name="connsiteX46" fmla="*/ 0 w 330200"/>
              <a:gd name="connsiteY46" fmla="*/ 165894 h 331788"/>
              <a:gd name="connsiteX47" fmla="*/ 165100 w 330200"/>
              <a:gd name="connsiteY4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0200" h="331788">
                <a:moveTo>
                  <a:pt x="119063" y="203200"/>
                </a:moveTo>
                <a:cubicBezTo>
                  <a:pt x="119063" y="203200"/>
                  <a:pt x="119063" y="203200"/>
                  <a:pt x="137172" y="203200"/>
                </a:cubicBezTo>
                <a:cubicBezTo>
                  <a:pt x="137172" y="215039"/>
                  <a:pt x="143640" y="225562"/>
                  <a:pt x="153988" y="229508"/>
                </a:cubicBezTo>
                <a:lnTo>
                  <a:pt x="153988" y="249238"/>
                </a:lnTo>
                <a:cubicBezTo>
                  <a:pt x="133292" y="243977"/>
                  <a:pt x="119063" y="225562"/>
                  <a:pt x="119063" y="203200"/>
                </a:cubicBezTo>
                <a:close/>
                <a:moveTo>
                  <a:pt x="176213" y="158750"/>
                </a:moveTo>
                <a:cubicBezTo>
                  <a:pt x="196909" y="163921"/>
                  <a:pt x="211138" y="182019"/>
                  <a:pt x="211138" y="203994"/>
                </a:cubicBezTo>
                <a:cubicBezTo>
                  <a:pt x="211138" y="225970"/>
                  <a:pt x="196909" y="244068"/>
                  <a:pt x="176213" y="249238"/>
                </a:cubicBezTo>
                <a:cubicBezTo>
                  <a:pt x="176213" y="249238"/>
                  <a:pt x="176213" y="249238"/>
                  <a:pt x="176213" y="229848"/>
                </a:cubicBezTo>
                <a:cubicBezTo>
                  <a:pt x="186561" y="225970"/>
                  <a:pt x="193029" y="215628"/>
                  <a:pt x="193029" y="203994"/>
                </a:cubicBezTo>
                <a:cubicBezTo>
                  <a:pt x="193029" y="192360"/>
                  <a:pt x="186561" y="183311"/>
                  <a:pt x="176213" y="178141"/>
                </a:cubicBezTo>
                <a:cubicBezTo>
                  <a:pt x="176213" y="178141"/>
                  <a:pt x="176213" y="178141"/>
                  <a:pt x="176213" y="158750"/>
                </a:cubicBezTo>
                <a:close/>
                <a:moveTo>
                  <a:pt x="176213" y="82550"/>
                </a:moveTo>
                <a:cubicBezTo>
                  <a:pt x="196909" y="87812"/>
                  <a:pt x="211138" y="106227"/>
                  <a:pt x="211138" y="128588"/>
                </a:cubicBezTo>
                <a:cubicBezTo>
                  <a:pt x="211138" y="128588"/>
                  <a:pt x="211138" y="128588"/>
                  <a:pt x="193029" y="128588"/>
                </a:cubicBezTo>
                <a:cubicBezTo>
                  <a:pt x="193029" y="116750"/>
                  <a:pt x="186561" y="106227"/>
                  <a:pt x="176213" y="102281"/>
                </a:cubicBezTo>
                <a:cubicBezTo>
                  <a:pt x="176213" y="102281"/>
                  <a:pt x="176213" y="102281"/>
                  <a:pt x="176213" y="82550"/>
                </a:cubicBezTo>
                <a:close/>
                <a:moveTo>
                  <a:pt x="153988" y="82550"/>
                </a:moveTo>
                <a:cubicBezTo>
                  <a:pt x="153988" y="82550"/>
                  <a:pt x="153988" y="82550"/>
                  <a:pt x="153988" y="101941"/>
                </a:cubicBezTo>
                <a:cubicBezTo>
                  <a:pt x="143640" y="105819"/>
                  <a:pt x="137172" y="116160"/>
                  <a:pt x="137172" y="127794"/>
                </a:cubicBezTo>
                <a:cubicBezTo>
                  <a:pt x="137172" y="139428"/>
                  <a:pt x="143640" y="148477"/>
                  <a:pt x="153988" y="153648"/>
                </a:cubicBezTo>
                <a:cubicBezTo>
                  <a:pt x="153988" y="153648"/>
                  <a:pt x="153988" y="153648"/>
                  <a:pt x="153988" y="173038"/>
                </a:cubicBezTo>
                <a:cubicBezTo>
                  <a:pt x="133292" y="167868"/>
                  <a:pt x="119063" y="149770"/>
                  <a:pt x="119063" y="127794"/>
                </a:cubicBezTo>
                <a:cubicBezTo>
                  <a:pt x="119063" y="105819"/>
                  <a:pt x="133292" y="87721"/>
                  <a:pt x="153988" y="82550"/>
                </a:cubicBezTo>
                <a:close/>
                <a:moveTo>
                  <a:pt x="157163" y="76200"/>
                </a:moveTo>
                <a:lnTo>
                  <a:pt x="173038" y="76200"/>
                </a:lnTo>
                <a:lnTo>
                  <a:pt x="173038" y="255588"/>
                </a:lnTo>
                <a:lnTo>
                  <a:pt x="157163" y="255588"/>
                </a:lnTo>
                <a:close/>
                <a:moveTo>
                  <a:pt x="165101" y="33337"/>
                </a:moveTo>
                <a:cubicBezTo>
                  <a:pt x="92330" y="33337"/>
                  <a:pt x="33338" y="92685"/>
                  <a:pt x="33338" y="165894"/>
                </a:cubicBezTo>
                <a:cubicBezTo>
                  <a:pt x="33338" y="239103"/>
                  <a:pt x="92330" y="298451"/>
                  <a:pt x="165101" y="298451"/>
                </a:cubicBezTo>
                <a:cubicBezTo>
                  <a:pt x="237872" y="298451"/>
                  <a:pt x="296864" y="239103"/>
                  <a:pt x="296864" y="165894"/>
                </a:cubicBezTo>
                <a:cubicBezTo>
                  <a:pt x="296864" y="92685"/>
                  <a:pt x="237872" y="33337"/>
                  <a:pt x="165101" y="33337"/>
                </a:cubicBezTo>
                <a:close/>
                <a:moveTo>
                  <a:pt x="165100" y="30162"/>
                </a:moveTo>
                <a:cubicBezTo>
                  <a:pt x="240501" y="30162"/>
                  <a:pt x="301625" y="90931"/>
                  <a:pt x="301625" y="165894"/>
                </a:cubicBezTo>
                <a:cubicBezTo>
                  <a:pt x="301625" y="240857"/>
                  <a:pt x="240501" y="301626"/>
                  <a:pt x="165100" y="301626"/>
                </a:cubicBezTo>
                <a:cubicBezTo>
                  <a:pt x="89699" y="301626"/>
                  <a:pt x="28575" y="240857"/>
                  <a:pt x="28575" y="165894"/>
                </a:cubicBezTo>
                <a:cubicBezTo>
                  <a:pt x="28575" y="90931"/>
                  <a:pt x="89699" y="30162"/>
                  <a:pt x="165100" y="30162"/>
                </a:cubicBezTo>
                <a:close/>
                <a:moveTo>
                  <a:pt x="165101" y="15875"/>
                </a:moveTo>
                <a:cubicBezTo>
                  <a:pt x="81809" y="15875"/>
                  <a:pt x="14288" y="83041"/>
                  <a:pt x="14288" y="165894"/>
                </a:cubicBezTo>
                <a:cubicBezTo>
                  <a:pt x="14288" y="248747"/>
                  <a:pt x="81809" y="315913"/>
                  <a:pt x="165101" y="315913"/>
                </a:cubicBezTo>
                <a:cubicBezTo>
                  <a:pt x="248393" y="315913"/>
                  <a:pt x="315914" y="248747"/>
                  <a:pt x="315914" y="165894"/>
                </a:cubicBezTo>
                <a:cubicBezTo>
                  <a:pt x="315914" y="83041"/>
                  <a:pt x="248393" y="15875"/>
                  <a:pt x="165101" y="15875"/>
                </a:cubicBez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5" name="椭圆 26">
            <a:extLst>
              <a:ext uri="{FF2B5EF4-FFF2-40B4-BE49-F238E27FC236}">
                <a16:creationId xmlns:a16="http://schemas.microsoft.com/office/drawing/2014/main" id="{84A48D69-5C6F-4F87-902C-1B0E87FFEC6C}"/>
              </a:ext>
            </a:extLst>
          </p:cNvPr>
          <p:cNvSpPr/>
          <p:nvPr/>
        </p:nvSpPr>
        <p:spPr>
          <a:xfrm>
            <a:off x="4803541" y="4091751"/>
            <a:ext cx="589155" cy="609600"/>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椭圆 27">
            <a:extLst>
              <a:ext uri="{FF2B5EF4-FFF2-40B4-BE49-F238E27FC236}">
                <a16:creationId xmlns:a16="http://schemas.microsoft.com/office/drawing/2014/main" id="{17C43D5B-A5F6-41FA-A943-F42E7A2EEF68}"/>
              </a:ext>
            </a:extLst>
          </p:cNvPr>
          <p:cNvSpPr/>
          <p:nvPr/>
        </p:nvSpPr>
        <p:spPr>
          <a:xfrm>
            <a:off x="10114618" y="1903887"/>
            <a:ext cx="609600" cy="603766"/>
          </a:xfrm>
          <a:custGeom>
            <a:avLst/>
            <a:gdLst>
              <a:gd name="connsiteX0" fmla="*/ 292147 w 331788"/>
              <a:gd name="connsiteY0" fmla="*/ 109538 h 328613"/>
              <a:gd name="connsiteX1" fmla="*/ 327025 w 331788"/>
              <a:gd name="connsiteY1" fmla="*/ 145621 h 328613"/>
              <a:gd name="connsiteX2" fmla="*/ 327025 w 331788"/>
              <a:gd name="connsiteY2" fmla="*/ 229385 h 328613"/>
              <a:gd name="connsiteX3" fmla="*/ 293438 w 331788"/>
              <a:gd name="connsiteY3" fmla="*/ 264179 h 328613"/>
              <a:gd name="connsiteX4" fmla="*/ 252101 w 331788"/>
              <a:gd name="connsiteY4" fmla="*/ 264179 h 328613"/>
              <a:gd name="connsiteX5" fmla="*/ 252101 w 331788"/>
              <a:gd name="connsiteY5" fmla="*/ 319593 h 328613"/>
              <a:gd name="connsiteX6" fmla="*/ 243059 w 331788"/>
              <a:gd name="connsiteY6" fmla="*/ 328613 h 328613"/>
              <a:gd name="connsiteX7" fmla="*/ 205596 w 331788"/>
              <a:gd name="connsiteY7" fmla="*/ 328613 h 328613"/>
              <a:gd name="connsiteX8" fmla="*/ 195262 w 331788"/>
              <a:gd name="connsiteY8" fmla="*/ 319593 h 328613"/>
              <a:gd name="connsiteX9" fmla="*/ 195262 w 331788"/>
              <a:gd name="connsiteY9" fmla="*/ 235829 h 328613"/>
              <a:gd name="connsiteX10" fmla="*/ 224973 w 331788"/>
              <a:gd name="connsiteY10" fmla="*/ 207478 h 328613"/>
              <a:gd name="connsiteX11" fmla="*/ 255976 w 331788"/>
              <a:gd name="connsiteY11" fmla="*/ 207478 h 328613"/>
              <a:gd name="connsiteX12" fmla="*/ 255976 w 331788"/>
              <a:gd name="connsiteY12" fmla="*/ 145621 h 328613"/>
              <a:gd name="connsiteX13" fmla="*/ 292147 w 331788"/>
              <a:gd name="connsiteY13" fmla="*/ 109538 h 328613"/>
              <a:gd name="connsiteX14" fmla="*/ 38473 w 331788"/>
              <a:gd name="connsiteY14" fmla="*/ 109538 h 328613"/>
              <a:gd name="connsiteX15" fmla="*/ 75079 w 331788"/>
              <a:gd name="connsiteY15" fmla="*/ 145621 h 328613"/>
              <a:gd name="connsiteX16" fmla="*/ 75079 w 331788"/>
              <a:gd name="connsiteY16" fmla="*/ 207478 h 328613"/>
              <a:gd name="connsiteX17" fmla="*/ 106456 w 331788"/>
              <a:gd name="connsiteY17" fmla="*/ 207478 h 328613"/>
              <a:gd name="connsiteX18" fmla="*/ 136525 w 331788"/>
              <a:gd name="connsiteY18" fmla="*/ 235829 h 328613"/>
              <a:gd name="connsiteX19" fmla="*/ 136525 w 331788"/>
              <a:gd name="connsiteY19" fmla="*/ 319593 h 328613"/>
              <a:gd name="connsiteX20" fmla="*/ 126066 w 331788"/>
              <a:gd name="connsiteY20" fmla="*/ 328613 h 328613"/>
              <a:gd name="connsiteX21" fmla="*/ 88153 w 331788"/>
              <a:gd name="connsiteY21" fmla="*/ 328613 h 328613"/>
              <a:gd name="connsiteX22" fmla="*/ 79001 w 331788"/>
              <a:gd name="connsiteY22" fmla="*/ 319593 h 328613"/>
              <a:gd name="connsiteX23" fmla="*/ 79001 w 331788"/>
              <a:gd name="connsiteY23" fmla="*/ 264179 h 328613"/>
              <a:gd name="connsiteX24" fmla="*/ 37166 w 331788"/>
              <a:gd name="connsiteY24" fmla="*/ 264179 h 328613"/>
              <a:gd name="connsiteX25" fmla="*/ 3175 w 331788"/>
              <a:gd name="connsiteY25" fmla="*/ 229385 h 328613"/>
              <a:gd name="connsiteX26" fmla="*/ 3175 w 331788"/>
              <a:gd name="connsiteY26" fmla="*/ 145621 h 328613"/>
              <a:gd name="connsiteX27" fmla="*/ 38473 w 331788"/>
              <a:gd name="connsiteY27" fmla="*/ 109538 h 328613"/>
              <a:gd name="connsiteX28" fmla="*/ 160734 w 331788"/>
              <a:gd name="connsiteY28" fmla="*/ 88900 h 328613"/>
              <a:gd name="connsiteX29" fmla="*/ 171053 w 331788"/>
              <a:gd name="connsiteY29" fmla="*/ 88900 h 328613"/>
              <a:gd name="connsiteX30" fmla="*/ 173633 w 331788"/>
              <a:gd name="connsiteY30" fmla="*/ 90195 h 328613"/>
              <a:gd name="connsiteX31" fmla="*/ 174923 w 331788"/>
              <a:gd name="connsiteY31" fmla="*/ 95375 h 328613"/>
              <a:gd name="connsiteX32" fmla="*/ 169763 w 331788"/>
              <a:gd name="connsiteY32" fmla="*/ 103146 h 328613"/>
              <a:gd name="connsiteX33" fmla="*/ 172343 w 331788"/>
              <a:gd name="connsiteY33" fmla="*/ 123867 h 328613"/>
              <a:gd name="connsiteX34" fmla="*/ 167184 w 331788"/>
              <a:gd name="connsiteY34" fmla="*/ 136818 h 328613"/>
              <a:gd name="connsiteX35" fmla="*/ 164604 w 331788"/>
              <a:gd name="connsiteY35" fmla="*/ 136818 h 328613"/>
              <a:gd name="connsiteX36" fmla="*/ 159444 w 331788"/>
              <a:gd name="connsiteY36" fmla="*/ 123867 h 328613"/>
              <a:gd name="connsiteX37" fmla="*/ 162024 w 331788"/>
              <a:gd name="connsiteY37" fmla="*/ 103146 h 328613"/>
              <a:gd name="connsiteX38" fmla="*/ 156865 w 331788"/>
              <a:gd name="connsiteY38" fmla="*/ 95375 h 328613"/>
              <a:gd name="connsiteX39" fmla="*/ 158155 w 331788"/>
              <a:gd name="connsiteY39" fmla="*/ 90195 h 328613"/>
              <a:gd name="connsiteX40" fmla="*/ 160734 w 331788"/>
              <a:gd name="connsiteY40" fmla="*/ 88900 h 328613"/>
              <a:gd name="connsiteX41" fmla="*/ 136182 w 331788"/>
              <a:gd name="connsiteY41" fmla="*/ 88900 h 328613"/>
              <a:gd name="connsiteX42" fmla="*/ 138766 w 331788"/>
              <a:gd name="connsiteY42" fmla="*/ 91502 h 328613"/>
              <a:gd name="connsiteX43" fmla="*/ 165893 w 331788"/>
              <a:gd name="connsiteY43" fmla="*/ 165652 h 328613"/>
              <a:gd name="connsiteX44" fmla="*/ 193021 w 331788"/>
              <a:gd name="connsiteY44" fmla="*/ 91502 h 328613"/>
              <a:gd name="connsiteX45" fmla="*/ 196897 w 331788"/>
              <a:gd name="connsiteY45" fmla="*/ 90201 h 328613"/>
              <a:gd name="connsiteX46" fmla="*/ 208523 w 331788"/>
              <a:gd name="connsiteY46" fmla="*/ 92802 h 328613"/>
              <a:gd name="connsiteX47" fmla="*/ 231775 w 331788"/>
              <a:gd name="connsiteY47" fmla="*/ 125325 h 328613"/>
              <a:gd name="connsiteX48" fmla="*/ 231775 w 331788"/>
              <a:gd name="connsiteY48" fmla="*/ 176059 h 328613"/>
              <a:gd name="connsiteX49" fmla="*/ 226608 w 331788"/>
              <a:gd name="connsiteY49" fmla="*/ 182563 h 328613"/>
              <a:gd name="connsiteX50" fmla="*/ 105179 w 331788"/>
              <a:gd name="connsiteY50" fmla="*/ 182563 h 328613"/>
              <a:gd name="connsiteX51" fmla="*/ 100012 w 331788"/>
              <a:gd name="connsiteY51" fmla="*/ 176059 h 328613"/>
              <a:gd name="connsiteX52" fmla="*/ 100012 w 331788"/>
              <a:gd name="connsiteY52" fmla="*/ 125325 h 328613"/>
              <a:gd name="connsiteX53" fmla="*/ 123264 w 331788"/>
              <a:gd name="connsiteY53" fmla="*/ 92802 h 328613"/>
              <a:gd name="connsiteX54" fmla="*/ 134890 w 331788"/>
              <a:gd name="connsiteY54" fmla="*/ 90201 h 328613"/>
              <a:gd name="connsiteX55" fmla="*/ 136182 w 331788"/>
              <a:gd name="connsiteY55" fmla="*/ 88900 h 328613"/>
              <a:gd name="connsiteX56" fmla="*/ 292100 w 331788"/>
              <a:gd name="connsiteY56" fmla="*/ 19050 h 328613"/>
              <a:gd name="connsiteX57" fmla="*/ 331788 w 331788"/>
              <a:gd name="connsiteY57" fmla="*/ 58738 h 328613"/>
              <a:gd name="connsiteX58" fmla="*/ 292100 w 331788"/>
              <a:gd name="connsiteY58" fmla="*/ 98426 h 328613"/>
              <a:gd name="connsiteX59" fmla="*/ 252412 w 331788"/>
              <a:gd name="connsiteY59" fmla="*/ 58738 h 328613"/>
              <a:gd name="connsiteX60" fmla="*/ 292100 w 331788"/>
              <a:gd name="connsiteY60" fmla="*/ 19050 h 328613"/>
              <a:gd name="connsiteX61" fmla="*/ 39688 w 331788"/>
              <a:gd name="connsiteY61" fmla="*/ 19050 h 328613"/>
              <a:gd name="connsiteX62" fmla="*/ 79376 w 331788"/>
              <a:gd name="connsiteY62" fmla="*/ 58738 h 328613"/>
              <a:gd name="connsiteX63" fmla="*/ 39688 w 331788"/>
              <a:gd name="connsiteY63" fmla="*/ 98426 h 328613"/>
              <a:gd name="connsiteX64" fmla="*/ 0 w 331788"/>
              <a:gd name="connsiteY64" fmla="*/ 58738 h 328613"/>
              <a:gd name="connsiteX65" fmla="*/ 39688 w 331788"/>
              <a:gd name="connsiteY65" fmla="*/ 19050 h 328613"/>
              <a:gd name="connsiteX66" fmla="*/ 165894 w 331788"/>
              <a:gd name="connsiteY66" fmla="*/ 0 h 328613"/>
              <a:gd name="connsiteX67" fmla="*/ 204788 w 331788"/>
              <a:gd name="connsiteY67" fmla="*/ 39688 h 328613"/>
              <a:gd name="connsiteX68" fmla="*/ 165894 w 331788"/>
              <a:gd name="connsiteY68" fmla="*/ 79376 h 328613"/>
              <a:gd name="connsiteX69" fmla="*/ 127000 w 331788"/>
              <a:gd name="connsiteY69" fmla="*/ 39688 h 328613"/>
              <a:gd name="connsiteX70" fmla="*/ 165894 w 331788"/>
              <a:gd name="connsiteY70"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31788" h="328613">
                <a:moveTo>
                  <a:pt x="292147" y="109538"/>
                </a:moveTo>
                <a:cubicBezTo>
                  <a:pt x="311524" y="109538"/>
                  <a:pt x="327025" y="126291"/>
                  <a:pt x="327025" y="145621"/>
                </a:cubicBezTo>
                <a:cubicBezTo>
                  <a:pt x="327025" y="145621"/>
                  <a:pt x="327025" y="145621"/>
                  <a:pt x="327025" y="229385"/>
                </a:cubicBezTo>
                <a:cubicBezTo>
                  <a:pt x="327025" y="248715"/>
                  <a:pt x="311524" y="264179"/>
                  <a:pt x="293438" y="264179"/>
                </a:cubicBezTo>
                <a:cubicBezTo>
                  <a:pt x="293438" y="264179"/>
                  <a:pt x="293438" y="264179"/>
                  <a:pt x="252101" y="264179"/>
                </a:cubicBezTo>
                <a:cubicBezTo>
                  <a:pt x="252101" y="264179"/>
                  <a:pt x="252101" y="264179"/>
                  <a:pt x="252101" y="319593"/>
                </a:cubicBezTo>
                <a:cubicBezTo>
                  <a:pt x="252101" y="324747"/>
                  <a:pt x="248226" y="328613"/>
                  <a:pt x="243059" y="328613"/>
                </a:cubicBezTo>
                <a:cubicBezTo>
                  <a:pt x="243059" y="328613"/>
                  <a:pt x="243059" y="328613"/>
                  <a:pt x="205596" y="328613"/>
                </a:cubicBezTo>
                <a:cubicBezTo>
                  <a:pt x="199138" y="328613"/>
                  <a:pt x="195262" y="324747"/>
                  <a:pt x="195262" y="319593"/>
                </a:cubicBezTo>
                <a:cubicBezTo>
                  <a:pt x="195262" y="319593"/>
                  <a:pt x="195262" y="319593"/>
                  <a:pt x="195262" y="235829"/>
                </a:cubicBezTo>
                <a:cubicBezTo>
                  <a:pt x="195262" y="220364"/>
                  <a:pt x="208180" y="207478"/>
                  <a:pt x="224973" y="207478"/>
                </a:cubicBezTo>
                <a:cubicBezTo>
                  <a:pt x="224973" y="207478"/>
                  <a:pt x="224973" y="207478"/>
                  <a:pt x="255976" y="207478"/>
                </a:cubicBezTo>
                <a:cubicBezTo>
                  <a:pt x="255976" y="207478"/>
                  <a:pt x="255976" y="207478"/>
                  <a:pt x="255976" y="145621"/>
                </a:cubicBezTo>
                <a:cubicBezTo>
                  <a:pt x="255976" y="126291"/>
                  <a:pt x="271478" y="109538"/>
                  <a:pt x="292147" y="109538"/>
                </a:cubicBezTo>
                <a:close/>
                <a:moveTo>
                  <a:pt x="38473" y="109538"/>
                </a:moveTo>
                <a:cubicBezTo>
                  <a:pt x="59391" y="109538"/>
                  <a:pt x="75079" y="126291"/>
                  <a:pt x="75079" y="145621"/>
                </a:cubicBezTo>
                <a:cubicBezTo>
                  <a:pt x="75079" y="145621"/>
                  <a:pt x="75079" y="145621"/>
                  <a:pt x="75079" y="207478"/>
                </a:cubicBezTo>
                <a:cubicBezTo>
                  <a:pt x="75079" y="207478"/>
                  <a:pt x="75079" y="207478"/>
                  <a:pt x="106456" y="207478"/>
                </a:cubicBezTo>
                <a:cubicBezTo>
                  <a:pt x="123451" y="207478"/>
                  <a:pt x="136525" y="220364"/>
                  <a:pt x="136525" y="235829"/>
                </a:cubicBezTo>
                <a:cubicBezTo>
                  <a:pt x="136525" y="235829"/>
                  <a:pt x="136525" y="235829"/>
                  <a:pt x="136525" y="319593"/>
                </a:cubicBezTo>
                <a:cubicBezTo>
                  <a:pt x="136525" y="324747"/>
                  <a:pt x="132603" y="328613"/>
                  <a:pt x="126066" y="328613"/>
                </a:cubicBezTo>
                <a:cubicBezTo>
                  <a:pt x="126066" y="328613"/>
                  <a:pt x="126066" y="328613"/>
                  <a:pt x="88153" y="328613"/>
                </a:cubicBezTo>
                <a:cubicBezTo>
                  <a:pt x="82923" y="328613"/>
                  <a:pt x="79001" y="324747"/>
                  <a:pt x="79001" y="319593"/>
                </a:cubicBezTo>
                <a:cubicBezTo>
                  <a:pt x="79001" y="319593"/>
                  <a:pt x="79001" y="319593"/>
                  <a:pt x="79001" y="264179"/>
                </a:cubicBezTo>
                <a:cubicBezTo>
                  <a:pt x="79001" y="264179"/>
                  <a:pt x="79001" y="264179"/>
                  <a:pt x="37166" y="264179"/>
                </a:cubicBezTo>
                <a:cubicBezTo>
                  <a:pt x="18863" y="264179"/>
                  <a:pt x="3175" y="248715"/>
                  <a:pt x="3175" y="229385"/>
                </a:cubicBezTo>
                <a:cubicBezTo>
                  <a:pt x="3175" y="229385"/>
                  <a:pt x="3175" y="229385"/>
                  <a:pt x="3175" y="145621"/>
                </a:cubicBezTo>
                <a:cubicBezTo>
                  <a:pt x="3175" y="126291"/>
                  <a:pt x="18863" y="109538"/>
                  <a:pt x="38473" y="109538"/>
                </a:cubicBezTo>
                <a:close/>
                <a:moveTo>
                  <a:pt x="160734" y="88900"/>
                </a:moveTo>
                <a:cubicBezTo>
                  <a:pt x="160734" y="88900"/>
                  <a:pt x="160734" y="88900"/>
                  <a:pt x="171053" y="88900"/>
                </a:cubicBezTo>
                <a:cubicBezTo>
                  <a:pt x="172343" y="88900"/>
                  <a:pt x="173633" y="90195"/>
                  <a:pt x="173633" y="90195"/>
                </a:cubicBezTo>
                <a:cubicBezTo>
                  <a:pt x="174923" y="92785"/>
                  <a:pt x="176213" y="94080"/>
                  <a:pt x="174923" y="95375"/>
                </a:cubicBezTo>
                <a:cubicBezTo>
                  <a:pt x="174923" y="95375"/>
                  <a:pt x="174923" y="95375"/>
                  <a:pt x="169763" y="103146"/>
                </a:cubicBezTo>
                <a:cubicBezTo>
                  <a:pt x="169763" y="103146"/>
                  <a:pt x="169763" y="103146"/>
                  <a:pt x="172343" y="123867"/>
                </a:cubicBezTo>
                <a:cubicBezTo>
                  <a:pt x="172343" y="123867"/>
                  <a:pt x="172343" y="123867"/>
                  <a:pt x="167184" y="136818"/>
                </a:cubicBezTo>
                <a:cubicBezTo>
                  <a:pt x="167184" y="138113"/>
                  <a:pt x="164604" y="138113"/>
                  <a:pt x="164604" y="136818"/>
                </a:cubicBezTo>
                <a:cubicBezTo>
                  <a:pt x="164604" y="136818"/>
                  <a:pt x="164604" y="136818"/>
                  <a:pt x="159444" y="123867"/>
                </a:cubicBezTo>
                <a:cubicBezTo>
                  <a:pt x="159444" y="123867"/>
                  <a:pt x="159444" y="123867"/>
                  <a:pt x="162024" y="103146"/>
                </a:cubicBezTo>
                <a:cubicBezTo>
                  <a:pt x="162024" y="103146"/>
                  <a:pt x="162024" y="103146"/>
                  <a:pt x="156865" y="95375"/>
                </a:cubicBezTo>
                <a:cubicBezTo>
                  <a:pt x="155575" y="94080"/>
                  <a:pt x="156865" y="92785"/>
                  <a:pt x="158155" y="90195"/>
                </a:cubicBezTo>
                <a:cubicBezTo>
                  <a:pt x="158155" y="90195"/>
                  <a:pt x="159444" y="88900"/>
                  <a:pt x="160734" y="88900"/>
                </a:cubicBezTo>
                <a:close/>
                <a:moveTo>
                  <a:pt x="136182" y="88900"/>
                </a:moveTo>
                <a:cubicBezTo>
                  <a:pt x="137474" y="88900"/>
                  <a:pt x="138766" y="90201"/>
                  <a:pt x="138766" y="91502"/>
                </a:cubicBezTo>
                <a:cubicBezTo>
                  <a:pt x="138766" y="91502"/>
                  <a:pt x="138766" y="91502"/>
                  <a:pt x="165893" y="165652"/>
                </a:cubicBezTo>
                <a:cubicBezTo>
                  <a:pt x="165893" y="165652"/>
                  <a:pt x="165893" y="165652"/>
                  <a:pt x="193021" y="91502"/>
                </a:cubicBezTo>
                <a:cubicBezTo>
                  <a:pt x="193021" y="90201"/>
                  <a:pt x="195605" y="88900"/>
                  <a:pt x="196897" y="90201"/>
                </a:cubicBezTo>
                <a:cubicBezTo>
                  <a:pt x="196897" y="90201"/>
                  <a:pt x="196897" y="90201"/>
                  <a:pt x="208523" y="92802"/>
                </a:cubicBezTo>
                <a:cubicBezTo>
                  <a:pt x="222733" y="98006"/>
                  <a:pt x="231775" y="111015"/>
                  <a:pt x="231775" y="125325"/>
                </a:cubicBezTo>
                <a:cubicBezTo>
                  <a:pt x="231775" y="125325"/>
                  <a:pt x="231775" y="125325"/>
                  <a:pt x="231775" y="176059"/>
                </a:cubicBezTo>
                <a:cubicBezTo>
                  <a:pt x="231775" y="179961"/>
                  <a:pt x="229192" y="182563"/>
                  <a:pt x="226608" y="182563"/>
                </a:cubicBezTo>
                <a:cubicBezTo>
                  <a:pt x="226608" y="182563"/>
                  <a:pt x="226608" y="182563"/>
                  <a:pt x="105179" y="182563"/>
                </a:cubicBezTo>
                <a:cubicBezTo>
                  <a:pt x="102595" y="182563"/>
                  <a:pt x="100012" y="179961"/>
                  <a:pt x="100012" y="176059"/>
                </a:cubicBezTo>
                <a:cubicBezTo>
                  <a:pt x="100012" y="176059"/>
                  <a:pt x="100012" y="176059"/>
                  <a:pt x="100012" y="125325"/>
                </a:cubicBezTo>
                <a:cubicBezTo>
                  <a:pt x="100012" y="111015"/>
                  <a:pt x="109054" y="98006"/>
                  <a:pt x="123264" y="92802"/>
                </a:cubicBezTo>
                <a:cubicBezTo>
                  <a:pt x="123264" y="92802"/>
                  <a:pt x="123264" y="92802"/>
                  <a:pt x="134890" y="90201"/>
                </a:cubicBezTo>
                <a:cubicBezTo>
                  <a:pt x="134890" y="88900"/>
                  <a:pt x="134890" y="88900"/>
                  <a:pt x="136182" y="88900"/>
                </a:cubicBezTo>
                <a:close/>
                <a:moveTo>
                  <a:pt x="292100" y="19050"/>
                </a:moveTo>
                <a:cubicBezTo>
                  <a:pt x="314019" y="19050"/>
                  <a:pt x="331788" y="36819"/>
                  <a:pt x="331788" y="58738"/>
                </a:cubicBezTo>
                <a:cubicBezTo>
                  <a:pt x="331788" y="80657"/>
                  <a:pt x="314019" y="98426"/>
                  <a:pt x="292100" y="98426"/>
                </a:cubicBezTo>
                <a:cubicBezTo>
                  <a:pt x="270181" y="98426"/>
                  <a:pt x="252412" y="80657"/>
                  <a:pt x="252412" y="58738"/>
                </a:cubicBezTo>
                <a:cubicBezTo>
                  <a:pt x="252412" y="36819"/>
                  <a:pt x="270181" y="19050"/>
                  <a:pt x="292100" y="19050"/>
                </a:cubicBezTo>
                <a:close/>
                <a:moveTo>
                  <a:pt x="39688" y="19050"/>
                </a:moveTo>
                <a:cubicBezTo>
                  <a:pt x="61607" y="19050"/>
                  <a:pt x="79376" y="36819"/>
                  <a:pt x="79376" y="58738"/>
                </a:cubicBezTo>
                <a:cubicBezTo>
                  <a:pt x="79376" y="80657"/>
                  <a:pt x="61607" y="98426"/>
                  <a:pt x="39688" y="98426"/>
                </a:cubicBezTo>
                <a:cubicBezTo>
                  <a:pt x="17769" y="98426"/>
                  <a:pt x="0" y="80657"/>
                  <a:pt x="0" y="58738"/>
                </a:cubicBezTo>
                <a:cubicBezTo>
                  <a:pt x="0" y="36819"/>
                  <a:pt x="17769" y="19050"/>
                  <a:pt x="39688" y="19050"/>
                </a:cubicBezTo>
                <a:close/>
                <a:moveTo>
                  <a:pt x="165894" y="0"/>
                </a:moveTo>
                <a:cubicBezTo>
                  <a:pt x="187375" y="0"/>
                  <a:pt x="204788" y="17769"/>
                  <a:pt x="204788" y="39688"/>
                </a:cubicBezTo>
                <a:cubicBezTo>
                  <a:pt x="204788" y="61607"/>
                  <a:pt x="187375" y="79376"/>
                  <a:pt x="165894" y="79376"/>
                </a:cubicBezTo>
                <a:cubicBezTo>
                  <a:pt x="144413" y="79376"/>
                  <a:pt x="127000" y="61607"/>
                  <a:pt x="127000" y="39688"/>
                </a:cubicBezTo>
                <a:cubicBezTo>
                  <a:pt x="127000" y="17769"/>
                  <a:pt x="144413"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6" name="椭圆 28">
            <a:extLst>
              <a:ext uri="{FF2B5EF4-FFF2-40B4-BE49-F238E27FC236}">
                <a16:creationId xmlns:a16="http://schemas.microsoft.com/office/drawing/2014/main" id="{257301DB-B615-4748-B809-064B65D34148}"/>
              </a:ext>
            </a:extLst>
          </p:cNvPr>
          <p:cNvSpPr/>
          <p:nvPr/>
        </p:nvSpPr>
        <p:spPr>
          <a:xfrm>
            <a:off x="10114618" y="4091751"/>
            <a:ext cx="609600" cy="60960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0" name="组合 29">
            <a:extLst>
              <a:ext uri="{FF2B5EF4-FFF2-40B4-BE49-F238E27FC236}">
                <a16:creationId xmlns:a16="http://schemas.microsoft.com/office/drawing/2014/main" id="{FB562031-3E80-4C6E-A74A-2AF35511DE4C}"/>
              </a:ext>
            </a:extLst>
          </p:cNvPr>
          <p:cNvGrpSpPr/>
          <p:nvPr/>
        </p:nvGrpSpPr>
        <p:grpSpPr>
          <a:xfrm>
            <a:off x="1990028" y="266857"/>
            <a:ext cx="8052820" cy="719289"/>
            <a:chOff x="2983480" y="4169076"/>
            <a:chExt cx="8052820" cy="719289"/>
          </a:xfrm>
        </p:grpSpPr>
        <p:sp>
          <p:nvSpPr>
            <p:cNvPr id="31" name="文本框 30">
              <a:extLst>
                <a:ext uri="{FF2B5EF4-FFF2-40B4-BE49-F238E27FC236}">
                  <a16:creationId xmlns:a16="http://schemas.microsoft.com/office/drawing/2014/main" id="{07CFC184-024B-4F9F-9E21-43F3A1AE3A3F}"/>
                </a:ext>
              </a:extLst>
            </p:cNvPr>
            <p:cNvSpPr txBox="1"/>
            <p:nvPr/>
          </p:nvSpPr>
          <p:spPr>
            <a:xfrm>
              <a:off x="2983480" y="4169076"/>
              <a:ext cx="4506661" cy="54553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Arial"/>
                  <a:ea typeface="微软雅黑"/>
                  <a:cs typeface="+mn-cs"/>
                </a:rPr>
                <a:t>政策环境</a:t>
              </a:r>
              <a:endParaRPr kumimoji="0" lang="en-US" altLang="zh-CN" sz="2800" b="1" i="0" u="none" strike="noStrike" kern="1200" cap="none" spc="0" normalizeH="0" baseline="0" noProof="0" dirty="0">
                <a:ln>
                  <a:noFill/>
                </a:ln>
                <a:solidFill>
                  <a:srgbClr val="8B0012"/>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id="{C586D8F3-F34B-4A76-93E9-0C15707FBECD}"/>
                </a:ext>
              </a:extLst>
            </p:cNvPr>
            <p:cNvSpPr txBox="1"/>
            <p:nvPr/>
          </p:nvSpPr>
          <p:spPr>
            <a:xfrm>
              <a:off x="2983480" y="4625793"/>
              <a:ext cx="8052820" cy="262572"/>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white">
                      <a:lumMod val="65000"/>
                    </a:prstClr>
                  </a:solidFill>
                  <a:effectLst/>
                  <a:uLnTx/>
                  <a:uFillTx/>
                  <a:latin typeface="微软雅黑"/>
                  <a:ea typeface="微软雅黑"/>
                  <a:cs typeface="+mn-cs"/>
                </a:rPr>
                <a:t>,</a:t>
              </a:r>
            </a:p>
          </p:txBody>
        </p:sp>
      </p:grpSp>
      <p:sp>
        <p:nvSpPr>
          <p:cNvPr id="25" name="矩形 24">
            <a:extLst>
              <a:ext uri="{FF2B5EF4-FFF2-40B4-BE49-F238E27FC236}">
                <a16:creationId xmlns:a16="http://schemas.microsoft.com/office/drawing/2014/main" id="{2A0EF63D-7CAE-449A-ABEA-DCEC12D2FE7E}"/>
              </a:ext>
            </a:extLst>
          </p:cNvPr>
          <p:cNvSpPr/>
          <p:nvPr/>
        </p:nvSpPr>
        <p:spPr>
          <a:xfrm>
            <a:off x="4309034" y="2661883"/>
            <a:ext cx="1578167" cy="53553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40" name="矩形 39">
            <a:extLst>
              <a:ext uri="{FF2B5EF4-FFF2-40B4-BE49-F238E27FC236}">
                <a16:creationId xmlns:a16="http://schemas.microsoft.com/office/drawing/2014/main" id="{7C7369DB-6467-4262-89BB-D781DB4703FA}"/>
              </a:ext>
            </a:extLst>
          </p:cNvPr>
          <p:cNvSpPr/>
          <p:nvPr/>
        </p:nvSpPr>
        <p:spPr>
          <a:xfrm>
            <a:off x="4309034" y="4874885"/>
            <a:ext cx="1578167" cy="53553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41" name="矩形 40">
            <a:extLst>
              <a:ext uri="{FF2B5EF4-FFF2-40B4-BE49-F238E27FC236}">
                <a16:creationId xmlns:a16="http://schemas.microsoft.com/office/drawing/2014/main" id="{4C910DB6-2B18-402C-9872-5763924404C9}"/>
              </a:ext>
            </a:extLst>
          </p:cNvPr>
          <p:cNvSpPr/>
          <p:nvPr/>
        </p:nvSpPr>
        <p:spPr>
          <a:xfrm>
            <a:off x="9630064" y="2661883"/>
            <a:ext cx="1578167" cy="53553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42" name="矩形 41">
            <a:extLst>
              <a:ext uri="{FF2B5EF4-FFF2-40B4-BE49-F238E27FC236}">
                <a16:creationId xmlns:a16="http://schemas.microsoft.com/office/drawing/2014/main" id="{1FDFEE16-723C-489B-B6E4-54A812B2D476}"/>
              </a:ext>
            </a:extLst>
          </p:cNvPr>
          <p:cNvSpPr/>
          <p:nvPr/>
        </p:nvSpPr>
        <p:spPr>
          <a:xfrm>
            <a:off x="9630064" y="4874885"/>
            <a:ext cx="1578167" cy="535531"/>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a:t>
            </a:r>
          </a:p>
        </p:txBody>
      </p:sp>
      <p:sp>
        <p:nvSpPr>
          <p:cNvPr id="33" name="文本框 32">
            <a:extLst>
              <a:ext uri="{FF2B5EF4-FFF2-40B4-BE49-F238E27FC236}">
                <a16:creationId xmlns:a16="http://schemas.microsoft.com/office/drawing/2014/main" id="{6125A5C1-52C7-4F27-BF02-4F453A286C9D}"/>
              </a:ext>
            </a:extLst>
          </p:cNvPr>
          <p:cNvSpPr txBox="1"/>
          <p:nvPr/>
        </p:nvSpPr>
        <p:spPr>
          <a:xfrm>
            <a:off x="1173103" y="1160703"/>
            <a:ext cx="10399772" cy="378565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国家意志对于肥胖控制的影响</a:t>
            </a:r>
            <a:endParaRPr kumimoji="0" lang="en-US" altLang="zh-CN" sz="20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为积极防控儿童青少年超重肥胖，按照全国卫生与健康大会和</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健康中国</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2030”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规划纲要</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国务院关于实施健康中国行动的意见</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的部署，</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实施方案</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以提高儿童青少年健康水平和素养为核心，以促进儿童青少年吃动平衡为重点，着重强化政府、社会、个人责任，积极推进家庭、学校、社区、医疗卫生机构密切协作，建设肥胖防控支持性环境。</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实施方案</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明确了防控的全国目标和分地区目标。以</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2002-2017</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年超重率和肥胖率年均增幅为基线，</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2020-2030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年全国</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0-18</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岁儿童青少年超重率和肥胖率年均增幅在基线基础上下降</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70%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，为实现儿童青少年超重肥胖零增长奠定基础。根据各地儿童青少年超重肥胖率现状，</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2020-2030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年，高流行地区、中流行地区、低流行地区儿童青少年超重率和肥胖率年均增幅在基线基础上分别下降</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80%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70%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和</a:t>
            </a:r>
            <a:r>
              <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60%</a:t>
            </a: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p>
        </p:txBody>
      </p:sp>
      <p:sp>
        <p:nvSpPr>
          <p:cNvPr id="34" name="文本框 33">
            <a:extLst>
              <a:ext uri="{FF2B5EF4-FFF2-40B4-BE49-F238E27FC236}">
                <a16:creationId xmlns:a16="http://schemas.microsoft.com/office/drawing/2014/main" id="{8F6579E8-6779-42FC-9A2F-6405485E6526}"/>
              </a:ext>
            </a:extLst>
          </p:cNvPr>
          <p:cNvSpPr txBox="1"/>
          <p:nvPr/>
        </p:nvSpPr>
        <p:spPr>
          <a:xfrm>
            <a:off x="1173103" y="5600424"/>
            <a:ext cx="868410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http://www.moe.gov.cn/jyb_xwfb/gzdt_gzdt/s5987/202011/t20201101_497657.html</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338447452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p:cTn id="12" dur="500" fill="hold"/>
                                        <p:tgtEl>
                                          <p:spTgt spid="45"/>
                                        </p:tgtEl>
                                        <p:attrNameLst>
                                          <p:attrName>ppt_w</p:attrName>
                                        </p:attrNameLst>
                                      </p:cBhvr>
                                      <p:tavLst>
                                        <p:tav tm="0">
                                          <p:val>
                                            <p:fltVal val="0"/>
                                          </p:val>
                                        </p:tav>
                                        <p:tav tm="100000">
                                          <p:val>
                                            <p:strVal val="#ppt_w"/>
                                          </p:val>
                                        </p:tav>
                                      </p:tavLst>
                                    </p:anim>
                                    <p:anim calcmode="lin" valueType="num">
                                      <p:cBhvr>
                                        <p:cTn id="13" dur="500" fill="hold"/>
                                        <p:tgtEl>
                                          <p:spTgt spid="45"/>
                                        </p:tgtEl>
                                        <p:attrNameLst>
                                          <p:attrName>ppt_h</p:attrName>
                                        </p:attrNameLst>
                                      </p:cBhvr>
                                      <p:tavLst>
                                        <p:tav tm="0">
                                          <p:val>
                                            <p:fltVal val="0"/>
                                          </p:val>
                                        </p:tav>
                                        <p:tav tm="100000">
                                          <p:val>
                                            <p:strVal val="#ppt_h"/>
                                          </p:val>
                                        </p:tav>
                                      </p:tavLst>
                                    </p:anim>
                                    <p:animEffect transition="in" filter="fade">
                                      <p:cBhvr>
                                        <p:cTn id="14" dur="500"/>
                                        <p:tgtEl>
                                          <p:spTgt spid="4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p:cTn id="22" dur="500" fill="hold"/>
                                        <p:tgtEl>
                                          <p:spTgt spid="46"/>
                                        </p:tgtEl>
                                        <p:attrNameLst>
                                          <p:attrName>ppt_w</p:attrName>
                                        </p:attrNameLst>
                                      </p:cBhvr>
                                      <p:tavLst>
                                        <p:tav tm="0">
                                          <p:val>
                                            <p:fltVal val="0"/>
                                          </p:val>
                                        </p:tav>
                                        <p:tav tm="100000">
                                          <p:val>
                                            <p:strVal val="#ppt_w"/>
                                          </p:val>
                                        </p:tav>
                                      </p:tavLst>
                                    </p:anim>
                                    <p:anim calcmode="lin" valueType="num">
                                      <p:cBhvr>
                                        <p:cTn id="23" dur="500" fill="hold"/>
                                        <p:tgtEl>
                                          <p:spTgt spid="46"/>
                                        </p:tgtEl>
                                        <p:attrNameLst>
                                          <p:attrName>ppt_h</p:attrName>
                                        </p:attrNameLst>
                                      </p:cBhvr>
                                      <p:tavLst>
                                        <p:tav tm="0">
                                          <p:val>
                                            <p:fltVal val="0"/>
                                          </p:val>
                                        </p:tav>
                                        <p:tav tm="100000">
                                          <p:val>
                                            <p:strVal val="#ppt_h"/>
                                          </p:val>
                                        </p:tav>
                                      </p:tavLst>
                                    </p:anim>
                                    <p:animEffect transition="in" filter="fade">
                                      <p:cBhvr>
                                        <p:cTn id="24" dur="500"/>
                                        <p:tgtEl>
                                          <p:spTgt spid="4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 calcmode="lin" valueType="num">
                                      <p:cBhvr>
                                        <p:cTn id="42" dur="500" fill="hold"/>
                                        <p:tgtEl>
                                          <p:spTgt spid="42"/>
                                        </p:tgtEl>
                                        <p:attrNameLst>
                                          <p:attrName>ppt_w</p:attrName>
                                        </p:attrNameLst>
                                      </p:cBhvr>
                                      <p:tavLst>
                                        <p:tav tm="0">
                                          <p:val>
                                            <p:fltVal val="0"/>
                                          </p:val>
                                        </p:tav>
                                        <p:tav tm="100000">
                                          <p:val>
                                            <p:strVal val="#ppt_w"/>
                                          </p:val>
                                        </p:tav>
                                      </p:tavLst>
                                    </p:anim>
                                    <p:anim calcmode="lin" valueType="num">
                                      <p:cBhvr>
                                        <p:cTn id="43" dur="500" fill="hold"/>
                                        <p:tgtEl>
                                          <p:spTgt spid="42"/>
                                        </p:tgtEl>
                                        <p:attrNameLst>
                                          <p:attrName>ppt_h</p:attrName>
                                        </p:attrNameLst>
                                      </p:cBhvr>
                                      <p:tavLst>
                                        <p:tav tm="0">
                                          <p:val>
                                            <p:fltVal val="0"/>
                                          </p:val>
                                        </p:tav>
                                        <p:tav tm="100000">
                                          <p:val>
                                            <p:strVal val="#ppt_h"/>
                                          </p:val>
                                        </p:tav>
                                      </p:tavLst>
                                    </p:anim>
                                    <p:animEffect transition="in" filter="fade">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P spid="44" grpId="0" animBg="1"/>
      <p:bldP spid="46" grpId="0" animBg="1"/>
      <p:bldP spid="25" grpId="0"/>
      <p:bldP spid="40" grpId="0"/>
      <p:bldP spid="41"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462869D-9515-4915-A04B-255137F3908B}"/>
              </a:ext>
            </a:extLst>
          </p:cNvPr>
          <p:cNvSpPr txBox="1"/>
          <p:nvPr/>
        </p:nvSpPr>
        <p:spPr>
          <a:xfrm>
            <a:off x="1971233" y="437364"/>
            <a:ext cx="3320168" cy="735394"/>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4000" b="1" dirty="0">
                <a:solidFill>
                  <a:srgbClr val="C00000"/>
                </a:solidFill>
                <a:ea typeface="+mj-ea"/>
              </a:rPr>
              <a:t>CONTENT</a:t>
            </a:r>
          </a:p>
        </p:txBody>
      </p:sp>
      <p:sp>
        <p:nvSpPr>
          <p:cNvPr id="4" name="菱形 3">
            <a:extLst>
              <a:ext uri="{FF2B5EF4-FFF2-40B4-BE49-F238E27FC236}">
                <a16:creationId xmlns:a16="http://schemas.microsoft.com/office/drawing/2014/main" id="{3F6F3D7F-015C-4E17-B6B6-25EC93691CB0}"/>
              </a:ext>
            </a:extLst>
          </p:cNvPr>
          <p:cNvSpPr/>
          <p:nvPr/>
        </p:nvSpPr>
        <p:spPr>
          <a:xfrm>
            <a:off x="2667000" y="1"/>
            <a:ext cx="6858000" cy="6858000"/>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a:extLst>
              <a:ext uri="{FF2B5EF4-FFF2-40B4-BE49-F238E27FC236}">
                <a16:creationId xmlns:a16="http://schemas.microsoft.com/office/drawing/2014/main" id="{1C301ED5-5F13-4BAE-AF74-ADF209D35C84}"/>
              </a:ext>
            </a:extLst>
          </p:cNvPr>
          <p:cNvSpPr/>
          <p:nvPr/>
        </p:nvSpPr>
        <p:spPr>
          <a:xfrm>
            <a:off x="1192891" y="2590800"/>
            <a:ext cx="1676402" cy="167640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a:extLst>
              <a:ext uri="{FF2B5EF4-FFF2-40B4-BE49-F238E27FC236}">
                <a16:creationId xmlns:a16="http://schemas.microsoft.com/office/drawing/2014/main" id="{59201687-0036-4502-91E0-403DF5A816A4}"/>
              </a:ext>
            </a:extLst>
          </p:cNvPr>
          <p:cNvSpPr/>
          <p:nvPr/>
        </p:nvSpPr>
        <p:spPr>
          <a:xfrm>
            <a:off x="3902830" y="2590800"/>
            <a:ext cx="1676402" cy="167640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a:extLst>
              <a:ext uri="{FF2B5EF4-FFF2-40B4-BE49-F238E27FC236}">
                <a16:creationId xmlns:a16="http://schemas.microsoft.com/office/drawing/2014/main" id="{105D48FB-94C9-4D0E-99C8-CF79FA62B316}"/>
              </a:ext>
            </a:extLst>
          </p:cNvPr>
          <p:cNvSpPr/>
          <p:nvPr/>
        </p:nvSpPr>
        <p:spPr>
          <a:xfrm>
            <a:off x="6612769" y="2590800"/>
            <a:ext cx="1676402" cy="167640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a:extLst>
              <a:ext uri="{FF2B5EF4-FFF2-40B4-BE49-F238E27FC236}">
                <a16:creationId xmlns:a16="http://schemas.microsoft.com/office/drawing/2014/main" id="{C4B61884-4141-40AF-A72F-0F7980E7D197}"/>
              </a:ext>
            </a:extLst>
          </p:cNvPr>
          <p:cNvSpPr/>
          <p:nvPr/>
        </p:nvSpPr>
        <p:spPr>
          <a:xfrm>
            <a:off x="9322707" y="2590800"/>
            <a:ext cx="1676402" cy="1676402"/>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B6328B5-727C-4A34-B718-B74F22405EBA}"/>
              </a:ext>
            </a:extLst>
          </p:cNvPr>
          <p:cNvSpPr txBox="1"/>
          <p:nvPr/>
        </p:nvSpPr>
        <p:spPr>
          <a:xfrm>
            <a:off x="921377" y="4407574"/>
            <a:ext cx="2570167" cy="38369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b="1" dirty="0">
                <a:solidFill>
                  <a:srgbClr val="C00000"/>
                </a:solidFill>
                <a:ea typeface="+mj-ea"/>
              </a:rPr>
              <a:t>青少年超重和肥胖问题</a:t>
            </a:r>
            <a:endParaRPr lang="en-US" altLang="zh-CN" b="1" dirty="0">
              <a:solidFill>
                <a:srgbClr val="C00000"/>
              </a:solidFill>
              <a:ea typeface="+mj-ea"/>
            </a:endParaRPr>
          </a:p>
        </p:txBody>
      </p:sp>
      <p:sp>
        <p:nvSpPr>
          <p:cNvPr id="14" name="文本框 13">
            <a:extLst>
              <a:ext uri="{FF2B5EF4-FFF2-40B4-BE49-F238E27FC236}">
                <a16:creationId xmlns:a16="http://schemas.microsoft.com/office/drawing/2014/main" id="{4C5D6AF2-C210-4459-A2CE-21A60481E011}"/>
              </a:ext>
            </a:extLst>
          </p:cNvPr>
          <p:cNvSpPr txBox="1"/>
          <p:nvPr/>
        </p:nvSpPr>
        <p:spPr>
          <a:xfrm>
            <a:off x="3631317" y="4407574"/>
            <a:ext cx="2219428" cy="38369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b="1" dirty="0">
                <a:solidFill>
                  <a:srgbClr val="C00000"/>
                </a:solidFill>
                <a:ea typeface="+mj-ea"/>
              </a:rPr>
              <a:t>健康问题</a:t>
            </a:r>
            <a:endParaRPr lang="en-US" altLang="zh-CN" b="1" dirty="0">
              <a:solidFill>
                <a:srgbClr val="C00000"/>
              </a:solidFill>
              <a:ea typeface="+mj-ea"/>
            </a:endParaRPr>
          </a:p>
        </p:txBody>
      </p:sp>
      <p:sp>
        <p:nvSpPr>
          <p:cNvPr id="17" name="文本框 16">
            <a:extLst>
              <a:ext uri="{FF2B5EF4-FFF2-40B4-BE49-F238E27FC236}">
                <a16:creationId xmlns:a16="http://schemas.microsoft.com/office/drawing/2014/main" id="{3CC80877-75B0-4BE2-82E3-0899D0737D58}"/>
              </a:ext>
            </a:extLst>
          </p:cNvPr>
          <p:cNvSpPr txBox="1"/>
          <p:nvPr/>
        </p:nvSpPr>
        <p:spPr>
          <a:xfrm>
            <a:off x="6341256" y="4407574"/>
            <a:ext cx="2219428" cy="38369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b="1" dirty="0">
                <a:solidFill>
                  <a:srgbClr val="C00000"/>
                </a:solidFill>
                <a:ea typeface="+mj-ea"/>
              </a:rPr>
              <a:t>问题相关原因</a:t>
            </a:r>
            <a:endParaRPr lang="en-US" altLang="zh-CN" b="1" dirty="0">
              <a:solidFill>
                <a:srgbClr val="C00000"/>
              </a:solidFill>
              <a:ea typeface="+mj-ea"/>
            </a:endParaRPr>
          </a:p>
        </p:txBody>
      </p:sp>
      <p:sp>
        <p:nvSpPr>
          <p:cNvPr id="20" name="文本框 19">
            <a:extLst>
              <a:ext uri="{FF2B5EF4-FFF2-40B4-BE49-F238E27FC236}">
                <a16:creationId xmlns:a16="http://schemas.microsoft.com/office/drawing/2014/main" id="{E322B1A5-61DD-4151-B9EC-821A858A8583}"/>
              </a:ext>
            </a:extLst>
          </p:cNvPr>
          <p:cNvSpPr txBox="1"/>
          <p:nvPr/>
        </p:nvSpPr>
        <p:spPr>
          <a:xfrm>
            <a:off x="9045566" y="4407574"/>
            <a:ext cx="2549533" cy="38369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b="1" dirty="0">
                <a:solidFill>
                  <a:srgbClr val="C00000"/>
                </a:solidFill>
                <a:ea typeface="+mj-ea"/>
              </a:rPr>
              <a:t>模拟</a:t>
            </a:r>
            <a:r>
              <a:rPr lang="en-US" altLang="zh-CN" b="1" dirty="0">
                <a:solidFill>
                  <a:srgbClr val="C00000"/>
                </a:solidFill>
                <a:ea typeface="+mj-ea"/>
              </a:rPr>
              <a:t>—</a:t>
            </a:r>
            <a:r>
              <a:rPr lang="zh-CN" altLang="en-US" b="1" dirty="0">
                <a:solidFill>
                  <a:srgbClr val="C00000"/>
                </a:solidFill>
                <a:ea typeface="+mj-ea"/>
              </a:rPr>
              <a:t>健康信念模型</a:t>
            </a:r>
            <a:endParaRPr lang="en-US" altLang="zh-CN" b="1" dirty="0">
              <a:solidFill>
                <a:srgbClr val="C00000"/>
              </a:solidFill>
              <a:ea typeface="+mj-ea"/>
            </a:endParaRPr>
          </a:p>
        </p:txBody>
      </p:sp>
      <p:sp>
        <p:nvSpPr>
          <p:cNvPr id="22" name="菱形 21">
            <a:extLst>
              <a:ext uri="{FF2B5EF4-FFF2-40B4-BE49-F238E27FC236}">
                <a16:creationId xmlns:a16="http://schemas.microsoft.com/office/drawing/2014/main" id="{9532E34A-7AC6-4180-A89A-6CEEBB4556AD}"/>
              </a:ext>
            </a:extLst>
          </p:cNvPr>
          <p:cNvSpPr/>
          <p:nvPr/>
        </p:nvSpPr>
        <p:spPr>
          <a:xfrm>
            <a:off x="1260132" y="2370361"/>
            <a:ext cx="529662" cy="529662"/>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3" name="菱形 22">
            <a:extLst>
              <a:ext uri="{FF2B5EF4-FFF2-40B4-BE49-F238E27FC236}">
                <a16:creationId xmlns:a16="http://schemas.microsoft.com/office/drawing/2014/main" id="{6D62812C-E3B0-4DB5-A45D-5D8804641A01}"/>
              </a:ext>
            </a:extLst>
          </p:cNvPr>
          <p:cNvSpPr/>
          <p:nvPr/>
        </p:nvSpPr>
        <p:spPr>
          <a:xfrm>
            <a:off x="3970071" y="2370361"/>
            <a:ext cx="529662" cy="529662"/>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4" name="菱形 23">
            <a:extLst>
              <a:ext uri="{FF2B5EF4-FFF2-40B4-BE49-F238E27FC236}">
                <a16:creationId xmlns:a16="http://schemas.microsoft.com/office/drawing/2014/main" id="{D6CC6FFB-4851-4FA2-B8F0-C3FFB91428DC}"/>
              </a:ext>
            </a:extLst>
          </p:cNvPr>
          <p:cNvSpPr/>
          <p:nvPr/>
        </p:nvSpPr>
        <p:spPr>
          <a:xfrm>
            <a:off x="6680010" y="2370361"/>
            <a:ext cx="529662" cy="529662"/>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5" name="菱形 24">
            <a:extLst>
              <a:ext uri="{FF2B5EF4-FFF2-40B4-BE49-F238E27FC236}">
                <a16:creationId xmlns:a16="http://schemas.microsoft.com/office/drawing/2014/main" id="{DB039C94-3B9C-48D5-B0EE-6EDC5ED725E0}"/>
              </a:ext>
            </a:extLst>
          </p:cNvPr>
          <p:cNvSpPr/>
          <p:nvPr/>
        </p:nvSpPr>
        <p:spPr>
          <a:xfrm>
            <a:off x="9389948" y="2370361"/>
            <a:ext cx="529662" cy="529662"/>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0" name="椭圆 25">
            <a:extLst>
              <a:ext uri="{FF2B5EF4-FFF2-40B4-BE49-F238E27FC236}">
                <a16:creationId xmlns:a16="http://schemas.microsoft.com/office/drawing/2014/main" id="{C5E0E549-B95B-4DC1-B3B6-1F2AB0511319}"/>
              </a:ext>
            </a:extLst>
          </p:cNvPr>
          <p:cNvSpPr/>
          <p:nvPr/>
        </p:nvSpPr>
        <p:spPr>
          <a:xfrm>
            <a:off x="1821770" y="3222684"/>
            <a:ext cx="418642" cy="412632"/>
          </a:xfrm>
          <a:custGeom>
            <a:avLst/>
            <a:gdLst>
              <a:gd name="connsiteX0" fmla="*/ 155534 w 331788"/>
              <a:gd name="connsiteY0" fmla="*/ 53107 h 327025"/>
              <a:gd name="connsiteX1" fmla="*/ 176255 w 331788"/>
              <a:gd name="connsiteY1" fmla="*/ 53107 h 327025"/>
              <a:gd name="connsiteX2" fmla="*/ 283746 w 331788"/>
              <a:gd name="connsiteY2" fmla="*/ 141384 h 327025"/>
              <a:gd name="connsiteX3" fmla="*/ 288926 w 331788"/>
              <a:gd name="connsiteY3" fmla="*/ 154366 h 327025"/>
              <a:gd name="connsiteX4" fmla="*/ 288926 w 331788"/>
              <a:gd name="connsiteY4" fmla="*/ 310149 h 327025"/>
              <a:gd name="connsiteX5" fmla="*/ 273385 w 331788"/>
              <a:gd name="connsiteY5" fmla="*/ 327025 h 327025"/>
              <a:gd name="connsiteX6" fmla="*/ 207337 w 331788"/>
              <a:gd name="connsiteY6" fmla="*/ 327025 h 327025"/>
              <a:gd name="connsiteX7" fmla="*/ 207337 w 331788"/>
              <a:gd name="connsiteY7" fmla="*/ 234854 h 327025"/>
              <a:gd name="connsiteX8" fmla="*/ 195681 w 331788"/>
              <a:gd name="connsiteY8" fmla="*/ 223170 h 327025"/>
              <a:gd name="connsiteX9" fmla="*/ 136108 w 331788"/>
              <a:gd name="connsiteY9" fmla="*/ 223170 h 327025"/>
              <a:gd name="connsiteX10" fmla="*/ 124452 w 331788"/>
              <a:gd name="connsiteY10" fmla="*/ 234854 h 327025"/>
              <a:gd name="connsiteX11" fmla="*/ 124452 w 331788"/>
              <a:gd name="connsiteY11" fmla="*/ 327025 h 327025"/>
              <a:gd name="connsiteX12" fmla="*/ 58404 w 331788"/>
              <a:gd name="connsiteY12" fmla="*/ 327025 h 327025"/>
              <a:gd name="connsiteX13" fmla="*/ 42863 w 331788"/>
              <a:gd name="connsiteY13" fmla="*/ 310149 h 327025"/>
              <a:gd name="connsiteX14" fmla="*/ 42863 w 331788"/>
              <a:gd name="connsiteY14" fmla="*/ 154366 h 327025"/>
              <a:gd name="connsiteX15" fmla="*/ 48043 w 331788"/>
              <a:gd name="connsiteY15" fmla="*/ 141384 h 327025"/>
              <a:gd name="connsiteX16" fmla="*/ 155534 w 331788"/>
              <a:gd name="connsiteY16" fmla="*/ 53107 h 327025"/>
              <a:gd name="connsiteX17" fmla="*/ 165894 w 331788"/>
              <a:gd name="connsiteY17" fmla="*/ 0 h 327025"/>
              <a:gd name="connsiteX18" fmla="*/ 189223 w 331788"/>
              <a:gd name="connsiteY18" fmla="*/ 9125 h 327025"/>
              <a:gd name="connsiteX19" fmla="*/ 325308 w 331788"/>
              <a:gd name="connsiteY19" fmla="*/ 117321 h 327025"/>
              <a:gd name="connsiteX20" fmla="*/ 331788 w 331788"/>
              <a:gd name="connsiteY20" fmla="*/ 130356 h 327025"/>
              <a:gd name="connsiteX21" fmla="*/ 331788 w 331788"/>
              <a:gd name="connsiteY21" fmla="*/ 143392 h 327025"/>
              <a:gd name="connsiteX22" fmla="*/ 314940 w 331788"/>
              <a:gd name="connsiteY22" fmla="*/ 160338 h 327025"/>
              <a:gd name="connsiteX23" fmla="*/ 298091 w 331788"/>
              <a:gd name="connsiteY23" fmla="*/ 143392 h 327025"/>
              <a:gd name="connsiteX24" fmla="*/ 298091 w 331788"/>
              <a:gd name="connsiteY24" fmla="*/ 139481 h 327025"/>
              <a:gd name="connsiteX25" fmla="*/ 176263 w 331788"/>
              <a:gd name="connsiteY25" fmla="*/ 41714 h 327025"/>
              <a:gd name="connsiteX26" fmla="*/ 165894 w 331788"/>
              <a:gd name="connsiteY26" fmla="*/ 37804 h 327025"/>
              <a:gd name="connsiteX27" fmla="*/ 155526 w 331788"/>
              <a:gd name="connsiteY27" fmla="*/ 41714 h 327025"/>
              <a:gd name="connsiteX28" fmla="*/ 33697 w 331788"/>
              <a:gd name="connsiteY28" fmla="*/ 139481 h 327025"/>
              <a:gd name="connsiteX29" fmla="*/ 33697 w 331788"/>
              <a:gd name="connsiteY29" fmla="*/ 143392 h 327025"/>
              <a:gd name="connsiteX30" fmla="*/ 16849 w 331788"/>
              <a:gd name="connsiteY30" fmla="*/ 160338 h 327025"/>
              <a:gd name="connsiteX31" fmla="*/ 0 w 331788"/>
              <a:gd name="connsiteY31" fmla="*/ 143392 h 327025"/>
              <a:gd name="connsiteX32" fmla="*/ 0 w 331788"/>
              <a:gd name="connsiteY32" fmla="*/ 130356 h 327025"/>
              <a:gd name="connsiteX33" fmla="*/ 6480 w 331788"/>
              <a:gd name="connsiteY33" fmla="*/ 117321 h 327025"/>
              <a:gd name="connsiteX34" fmla="*/ 142565 w 331788"/>
              <a:gd name="connsiteY34" fmla="*/ 9125 h 327025"/>
              <a:gd name="connsiteX35" fmla="*/ 165894 w 331788"/>
              <a:gd name="connsiteY35" fmla="*/ 0 h 32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31788" h="327025">
                <a:moveTo>
                  <a:pt x="155534" y="53107"/>
                </a:moveTo>
                <a:cubicBezTo>
                  <a:pt x="162009" y="49212"/>
                  <a:pt x="169780" y="49212"/>
                  <a:pt x="176255" y="53107"/>
                </a:cubicBezTo>
                <a:cubicBezTo>
                  <a:pt x="176255" y="53107"/>
                  <a:pt x="176255" y="53107"/>
                  <a:pt x="283746" y="141384"/>
                </a:cubicBezTo>
                <a:cubicBezTo>
                  <a:pt x="286336" y="143980"/>
                  <a:pt x="288926" y="149173"/>
                  <a:pt x="288926" y="154366"/>
                </a:cubicBezTo>
                <a:cubicBezTo>
                  <a:pt x="288926" y="154366"/>
                  <a:pt x="288926" y="154366"/>
                  <a:pt x="288926" y="310149"/>
                </a:cubicBezTo>
                <a:cubicBezTo>
                  <a:pt x="288926" y="319236"/>
                  <a:pt x="282451" y="327025"/>
                  <a:pt x="273385" y="327025"/>
                </a:cubicBezTo>
                <a:cubicBezTo>
                  <a:pt x="273385" y="327025"/>
                  <a:pt x="273385" y="327025"/>
                  <a:pt x="207337" y="327025"/>
                </a:cubicBezTo>
                <a:cubicBezTo>
                  <a:pt x="207337" y="327025"/>
                  <a:pt x="207337" y="327025"/>
                  <a:pt x="207337" y="234854"/>
                </a:cubicBezTo>
                <a:cubicBezTo>
                  <a:pt x="207337" y="228363"/>
                  <a:pt x="202157" y="223170"/>
                  <a:pt x="195681" y="223170"/>
                </a:cubicBezTo>
                <a:cubicBezTo>
                  <a:pt x="195681" y="223170"/>
                  <a:pt x="195681" y="223170"/>
                  <a:pt x="136108" y="223170"/>
                </a:cubicBezTo>
                <a:cubicBezTo>
                  <a:pt x="129633" y="223170"/>
                  <a:pt x="124452" y="228363"/>
                  <a:pt x="124452" y="234854"/>
                </a:cubicBezTo>
                <a:cubicBezTo>
                  <a:pt x="124452" y="234854"/>
                  <a:pt x="124452" y="234854"/>
                  <a:pt x="124452" y="327025"/>
                </a:cubicBezTo>
                <a:cubicBezTo>
                  <a:pt x="124452" y="327025"/>
                  <a:pt x="124452" y="327025"/>
                  <a:pt x="58404" y="327025"/>
                </a:cubicBezTo>
                <a:cubicBezTo>
                  <a:pt x="49338" y="327025"/>
                  <a:pt x="42863" y="319236"/>
                  <a:pt x="42863" y="310149"/>
                </a:cubicBezTo>
                <a:cubicBezTo>
                  <a:pt x="42863" y="310149"/>
                  <a:pt x="42863" y="310149"/>
                  <a:pt x="42863" y="154366"/>
                </a:cubicBezTo>
                <a:cubicBezTo>
                  <a:pt x="42863" y="149173"/>
                  <a:pt x="45453" y="143980"/>
                  <a:pt x="48043" y="141384"/>
                </a:cubicBezTo>
                <a:cubicBezTo>
                  <a:pt x="48043" y="141384"/>
                  <a:pt x="48043" y="141384"/>
                  <a:pt x="155534" y="53107"/>
                </a:cubicBezTo>
                <a:close/>
                <a:moveTo>
                  <a:pt x="165894" y="0"/>
                </a:moveTo>
                <a:cubicBezTo>
                  <a:pt x="173670" y="0"/>
                  <a:pt x="182743" y="2607"/>
                  <a:pt x="189223" y="9125"/>
                </a:cubicBezTo>
                <a:cubicBezTo>
                  <a:pt x="189223" y="9125"/>
                  <a:pt x="189223" y="9125"/>
                  <a:pt x="325308" y="117321"/>
                </a:cubicBezTo>
                <a:cubicBezTo>
                  <a:pt x="329196" y="121231"/>
                  <a:pt x="331788" y="126446"/>
                  <a:pt x="331788" y="130356"/>
                </a:cubicBezTo>
                <a:cubicBezTo>
                  <a:pt x="331788" y="130356"/>
                  <a:pt x="331788" y="138178"/>
                  <a:pt x="331788" y="143392"/>
                </a:cubicBezTo>
                <a:cubicBezTo>
                  <a:pt x="331788" y="152517"/>
                  <a:pt x="324012" y="160338"/>
                  <a:pt x="314940" y="160338"/>
                </a:cubicBezTo>
                <a:cubicBezTo>
                  <a:pt x="305867" y="160338"/>
                  <a:pt x="298091" y="152517"/>
                  <a:pt x="298091" y="143392"/>
                </a:cubicBezTo>
                <a:cubicBezTo>
                  <a:pt x="298091" y="142088"/>
                  <a:pt x="298091" y="140785"/>
                  <a:pt x="298091" y="139481"/>
                </a:cubicBezTo>
                <a:cubicBezTo>
                  <a:pt x="298091" y="139481"/>
                  <a:pt x="298091" y="139481"/>
                  <a:pt x="176263" y="41714"/>
                </a:cubicBezTo>
                <a:cubicBezTo>
                  <a:pt x="176263" y="41714"/>
                  <a:pt x="171078" y="37804"/>
                  <a:pt x="165894" y="37804"/>
                </a:cubicBezTo>
                <a:cubicBezTo>
                  <a:pt x="160710" y="37804"/>
                  <a:pt x="155526" y="41714"/>
                  <a:pt x="155526" y="41714"/>
                </a:cubicBezTo>
                <a:cubicBezTo>
                  <a:pt x="155526" y="41714"/>
                  <a:pt x="155526" y="41714"/>
                  <a:pt x="33697" y="139481"/>
                </a:cubicBezTo>
                <a:cubicBezTo>
                  <a:pt x="33697" y="140785"/>
                  <a:pt x="33697" y="142088"/>
                  <a:pt x="33697" y="143392"/>
                </a:cubicBezTo>
                <a:cubicBezTo>
                  <a:pt x="33697" y="152517"/>
                  <a:pt x="25921" y="160338"/>
                  <a:pt x="16849" y="160338"/>
                </a:cubicBezTo>
                <a:cubicBezTo>
                  <a:pt x="7776" y="160338"/>
                  <a:pt x="0" y="152517"/>
                  <a:pt x="0" y="143392"/>
                </a:cubicBezTo>
                <a:cubicBezTo>
                  <a:pt x="0" y="138178"/>
                  <a:pt x="0" y="130356"/>
                  <a:pt x="0" y="130356"/>
                </a:cubicBezTo>
                <a:cubicBezTo>
                  <a:pt x="0" y="126446"/>
                  <a:pt x="2592" y="121231"/>
                  <a:pt x="6480" y="117321"/>
                </a:cubicBezTo>
                <a:cubicBezTo>
                  <a:pt x="6480" y="117321"/>
                  <a:pt x="6480" y="117321"/>
                  <a:pt x="142565" y="9125"/>
                </a:cubicBezTo>
                <a:cubicBezTo>
                  <a:pt x="149046" y="2607"/>
                  <a:pt x="158118" y="0"/>
                  <a:pt x="16589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椭圆 26">
            <a:extLst>
              <a:ext uri="{FF2B5EF4-FFF2-40B4-BE49-F238E27FC236}">
                <a16:creationId xmlns:a16="http://schemas.microsoft.com/office/drawing/2014/main" id="{5DC53EBE-BD35-469D-83FB-B633320C7606}"/>
              </a:ext>
            </a:extLst>
          </p:cNvPr>
          <p:cNvSpPr/>
          <p:nvPr/>
        </p:nvSpPr>
        <p:spPr>
          <a:xfrm>
            <a:off x="4531709" y="3273730"/>
            <a:ext cx="418642" cy="31054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 name="椭圆 27">
            <a:extLst>
              <a:ext uri="{FF2B5EF4-FFF2-40B4-BE49-F238E27FC236}">
                <a16:creationId xmlns:a16="http://schemas.microsoft.com/office/drawing/2014/main" id="{47A0FE25-2EC0-4A79-A84D-D61CF20274F2}"/>
              </a:ext>
            </a:extLst>
          </p:cNvPr>
          <p:cNvSpPr/>
          <p:nvPr/>
        </p:nvSpPr>
        <p:spPr>
          <a:xfrm>
            <a:off x="7246500" y="3219679"/>
            <a:ext cx="418642" cy="418642"/>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3" name="椭圆 28">
            <a:extLst>
              <a:ext uri="{FF2B5EF4-FFF2-40B4-BE49-F238E27FC236}">
                <a16:creationId xmlns:a16="http://schemas.microsoft.com/office/drawing/2014/main" id="{DF40D5D3-2EAB-4618-9EA7-655ECDE61D05}"/>
              </a:ext>
            </a:extLst>
          </p:cNvPr>
          <p:cNvSpPr/>
          <p:nvPr/>
        </p:nvSpPr>
        <p:spPr>
          <a:xfrm>
            <a:off x="9989208" y="3219679"/>
            <a:ext cx="350537" cy="418642"/>
          </a:xfrm>
          <a:custGeom>
            <a:avLst/>
            <a:gdLst>
              <a:gd name="connsiteX0" fmla="*/ 132196 w 277813"/>
              <a:gd name="connsiteY0" fmla="*/ 133350 h 331788"/>
              <a:gd name="connsiteX1" fmla="*/ 132196 w 277813"/>
              <a:gd name="connsiteY1" fmla="*/ 152673 h 331788"/>
              <a:gd name="connsiteX2" fmla="*/ 99724 w 277813"/>
              <a:gd name="connsiteY2" fmla="*/ 186167 h 331788"/>
              <a:gd name="connsiteX3" fmla="*/ 134793 w 277813"/>
              <a:gd name="connsiteY3" fmla="*/ 220949 h 331788"/>
              <a:gd name="connsiteX4" fmla="*/ 154276 w 277813"/>
              <a:gd name="connsiteY4" fmla="*/ 237696 h 331788"/>
              <a:gd name="connsiteX5" fmla="*/ 136092 w 277813"/>
              <a:gd name="connsiteY5" fmla="*/ 249290 h 331788"/>
              <a:gd name="connsiteX6" fmla="*/ 104920 w 277813"/>
              <a:gd name="connsiteY6" fmla="*/ 241561 h 331788"/>
              <a:gd name="connsiteX7" fmla="*/ 98425 w 277813"/>
              <a:gd name="connsiteY7" fmla="*/ 263460 h 331788"/>
              <a:gd name="connsiteX8" fmla="*/ 130897 w 277813"/>
              <a:gd name="connsiteY8" fmla="*/ 272478 h 331788"/>
              <a:gd name="connsiteX9" fmla="*/ 130897 w 277813"/>
              <a:gd name="connsiteY9" fmla="*/ 290513 h 331788"/>
              <a:gd name="connsiteX10" fmla="*/ 150380 w 277813"/>
              <a:gd name="connsiteY10" fmla="*/ 290513 h 331788"/>
              <a:gd name="connsiteX11" fmla="*/ 150380 w 277813"/>
              <a:gd name="connsiteY11" fmla="*/ 271190 h 331788"/>
              <a:gd name="connsiteX12" fmla="*/ 184150 w 277813"/>
              <a:gd name="connsiteY12" fmla="*/ 235120 h 331788"/>
              <a:gd name="connsiteX13" fmla="*/ 152978 w 277813"/>
              <a:gd name="connsiteY13" fmla="*/ 199049 h 331788"/>
              <a:gd name="connsiteX14" fmla="*/ 129598 w 277813"/>
              <a:gd name="connsiteY14" fmla="*/ 182303 h 331788"/>
              <a:gd name="connsiteX15" fmla="*/ 146483 w 277813"/>
              <a:gd name="connsiteY15" fmla="*/ 171997 h 331788"/>
              <a:gd name="connsiteX16" fmla="*/ 173759 w 277813"/>
              <a:gd name="connsiteY16" fmla="*/ 178438 h 331788"/>
              <a:gd name="connsiteX17" fmla="*/ 178955 w 277813"/>
              <a:gd name="connsiteY17" fmla="*/ 156538 h 331788"/>
              <a:gd name="connsiteX18" fmla="*/ 151679 w 277813"/>
              <a:gd name="connsiteY18" fmla="*/ 151385 h 331788"/>
              <a:gd name="connsiteX19" fmla="*/ 151679 w 277813"/>
              <a:gd name="connsiteY19" fmla="*/ 133350 h 331788"/>
              <a:gd name="connsiteX20" fmla="*/ 132196 w 277813"/>
              <a:gd name="connsiteY20" fmla="*/ 133350 h 331788"/>
              <a:gd name="connsiteX21" fmla="*/ 136310 w 277813"/>
              <a:gd name="connsiteY21" fmla="*/ 0 h 331788"/>
              <a:gd name="connsiteX22" fmla="*/ 167467 w 277813"/>
              <a:gd name="connsiteY22" fmla="*/ 3888 h 331788"/>
              <a:gd name="connsiteX23" fmla="*/ 158380 w 277813"/>
              <a:gd name="connsiteY23" fmla="*/ 25921 h 331788"/>
              <a:gd name="connsiteX24" fmla="*/ 184343 w 277813"/>
              <a:gd name="connsiteY24" fmla="*/ 6480 h 331788"/>
              <a:gd name="connsiteX25" fmla="*/ 214202 w 277813"/>
              <a:gd name="connsiteY25" fmla="*/ 9072 h 331788"/>
              <a:gd name="connsiteX26" fmla="*/ 188238 w 277813"/>
              <a:gd name="connsiteY26" fmla="*/ 62210 h 331788"/>
              <a:gd name="connsiteX27" fmla="*/ 215500 w 277813"/>
              <a:gd name="connsiteY27" fmla="*/ 62210 h 331788"/>
              <a:gd name="connsiteX28" fmla="*/ 215500 w 277813"/>
              <a:gd name="connsiteY28" fmla="*/ 81651 h 331788"/>
              <a:gd name="connsiteX29" fmla="*/ 183045 w 277813"/>
              <a:gd name="connsiteY29" fmla="*/ 81651 h 331788"/>
              <a:gd name="connsiteX30" fmla="*/ 277813 w 277813"/>
              <a:gd name="connsiteY30" fmla="*/ 243657 h 331788"/>
              <a:gd name="connsiteX31" fmla="*/ 138907 w 277813"/>
              <a:gd name="connsiteY31" fmla="*/ 331788 h 331788"/>
              <a:gd name="connsiteX32" fmla="*/ 0 w 277813"/>
              <a:gd name="connsiteY32" fmla="*/ 243657 h 331788"/>
              <a:gd name="connsiteX33" fmla="*/ 94768 w 277813"/>
              <a:gd name="connsiteY33" fmla="*/ 81651 h 331788"/>
              <a:gd name="connsiteX34" fmla="*/ 68804 w 277813"/>
              <a:gd name="connsiteY34" fmla="*/ 81651 h 331788"/>
              <a:gd name="connsiteX35" fmla="*/ 68804 w 277813"/>
              <a:gd name="connsiteY35" fmla="*/ 60914 h 331788"/>
              <a:gd name="connsiteX36" fmla="*/ 96066 w 277813"/>
              <a:gd name="connsiteY36" fmla="*/ 62210 h 331788"/>
              <a:gd name="connsiteX37" fmla="*/ 66208 w 277813"/>
              <a:gd name="connsiteY37" fmla="*/ 5184 h 331788"/>
              <a:gd name="connsiteX38" fmla="*/ 110347 w 277813"/>
              <a:gd name="connsiteY38" fmla="*/ 6480 h 331788"/>
              <a:gd name="connsiteX39" fmla="*/ 127223 w 277813"/>
              <a:gd name="connsiteY39" fmla="*/ 28513 h 331788"/>
              <a:gd name="connsiteX40" fmla="*/ 136310 w 277813"/>
              <a:gd name="connsiteY4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7813" h="331788">
                <a:moveTo>
                  <a:pt x="132196" y="133350"/>
                </a:moveTo>
                <a:cubicBezTo>
                  <a:pt x="132196" y="133350"/>
                  <a:pt x="132196" y="133350"/>
                  <a:pt x="132196" y="152673"/>
                </a:cubicBezTo>
                <a:cubicBezTo>
                  <a:pt x="111414" y="156538"/>
                  <a:pt x="99724" y="169420"/>
                  <a:pt x="99724" y="186167"/>
                </a:cubicBezTo>
                <a:cubicBezTo>
                  <a:pt x="99724" y="204202"/>
                  <a:pt x="114012" y="214508"/>
                  <a:pt x="134793" y="220949"/>
                </a:cubicBezTo>
                <a:cubicBezTo>
                  <a:pt x="149081" y="226102"/>
                  <a:pt x="154276" y="231255"/>
                  <a:pt x="154276" y="237696"/>
                </a:cubicBezTo>
                <a:cubicBezTo>
                  <a:pt x="154276" y="245425"/>
                  <a:pt x="147782" y="249290"/>
                  <a:pt x="136092" y="249290"/>
                </a:cubicBezTo>
                <a:cubicBezTo>
                  <a:pt x="124403" y="249290"/>
                  <a:pt x="112713" y="245425"/>
                  <a:pt x="104920" y="241561"/>
                </a:cubicBezTo>
                <a:cubicBezTo>
                  <a:pt x="104920" y="241561"/>
                  <a:pt x="104920" y="241561"/>
                  <a:pt x="98425" y="263460"/>
                </a:cubicBezTo>
                <a:cubicBezTo>
                  <a:pt x="106218" y="267325"/>
                  <a:pt x="117908" y="271190"/>
                  <a:pt x="130897" y="272478"/>
                </a:cubicBezTo>
                <a:cubicBezTo>
                  <a:pt x="130897" y="272478"/>
                  <a:pt x="130897" y="272478"/>
                  <a:pt x="130897" y="290513"/>
                </a:cubicBezTo>
                <a:cubicBezTo>
                  <a:pt x="130897" y="290513"/>
                  <a:pt x="130897" y="290513"/>
                  <a:pt x="150380" y="290513"/>
                </a:cubicBezTo>
                <a:cubicBezTo>
                  <a:pt x="150380" y="290513"/>
                  <a:pt x="150380" y="290513"/>
                  <a:pt x="150380" y="271190"/>
                </a:cubicBezTo>
                <a:cubicBezTo>
                  <a:pt x="172460" y="267325"/>
                  <a:pt x="184150" y="251866"/>
                  <a:pt x="184150" y="235120"/>
                </a:cubicBezTo>
                <a:cubicBezTo>
                  <a:pt x="184150" y="218373"/>
                  <a:pt x="175058" y="208067"/>
                  <a:pt x="152978" y="199049"/>
                </a:cubicBezTo>
                <a:cubicBezTo>
                  <a:pt x="136092" y="193897"/>
                  <a:pt x="129598" y="188744"/>
                  <a:pt x="129598" y="182303"/>
                </a:cubicBezTo>
                <a:cubicBezTo>
                  <a:pt x="129598" y="177150"/>
                  <a:pt x="133495" y="171997"/>
                  <a:pt x="146483" y="171997"/>
                </a:cubicBezTo>
                <a:cubicBezTo>
                  <a:pt x="159472" y="171997"/>
                  <a:pt x="168564" y="177150"/>
                  <a:pt x="173759" y="178438"/>
                </a:cubicBezTo>
                <a:cubicBezTo>
                  <a:pt x="173759" y="178438"/>
                  <a:pt x="173759" y="178438"/>
                  <a:pt x="178955" y="156538"/>
                </a:cubicBezTo>
                <a:cubicBezTo>
                  <a:pt x="172460" y="153962"/>
                  <a:pt x="164667" y="151385"/>
                  <a:pt x="151679" y="151385"/>
                </a:cubicBezTo>
                <a:cubicBezTo>
                  <a:pt x="151679" y="151385"/>
                  <a:pt x="151679" y="151385"/>
                  <a:pt x="151679" y="133350"/>
                </a:cubicBezTo>
                <a:cubicBezTo>
                  <a:pt x="151679" y="133350"/>
                  <a:pt x="151679" y="133350"/>
                  <a:pt x="132196" y="133350"/>
                </a:cubicBezTo>
                <a:close/>
                <a:moveTo>
                  <a:pt x="136310" y="0"/>
                </a:moveTo>
                <a:cubicBezTo>
                  <a:pt x="136310" y="0"/>
                  <a:pt x="136310" y="0"/>
                  <a:pt x="167467" y="3888"/>
                </a:cubicBezTo>
                <a:cubicBezTo>
                  <a:pt x="167467" y="3888"/>
                  <a:pt x="167467" y="3888"/>
                  <a:pt x="158380" y="25921"/>
                </a:cubicBezTo>
                <a:cubicBezTo>
                  <a:pt x="158380" y="25921"/>
                  <a:pt x="158380" y="25921"/>
                  <a:pt x="184343" y="6480"/>
                </a:cubicBezTo>
                <a:cubicBezTo>
                  <a:pt x="184343" y="6480"/>
                  <a:pt x="184343" y="6480"/>
                  <a:pt x="214202" y="9072"/>
                </a:cubicBezTo>
                <a:cubicBezTo>
                  <a:pt x="214202" y="9072"/>
                  <a:pt x="214202" y="9072"/>
                  <a:pt x="188238" y="62210"/>
                </a:cubicBezTo>
                <a:cubicBezTo>
                  <a:pt x="188238" y="62210"/>
                  <a:pt x="188238" y="62210"/>
                  <a:pt x="215500" y="62210"/>
                </a:cubicBezTo>
                <a:cubicBezTo>
                  <a:pt x="215500" y="62210"/>
                  <a:pt x="215500" y="62210"/>
                  <a:pt x="215500" y="81651"/>
                </a:cubicBezTo>
                <a:cubicBezTo>
                  <a:pt x="215500" y="81651"/>
                  <a:pt x="215500" y="81651"/>
                  <a:pt x="183045" y="81651"/>
                </a:cubicBezTo>
                <a:cubicBezTo>
                  <a:pt x="237569" y="114052"/>
                  <a:pt x="277813" y="198295"/>
                  <a:pt x="277813" y="243657"/>
                </a:cubicBezTo>
                <a:cubicBezTo>
                  <a:pt x="277813" y="299387"/>
                  <a:pt x="215500" y="331788"/>
                  <a:pt x="138907" y="331788"/>
                </a:cubicBezTo>
                <a:cubicBezTo>
                  <a:pt x="62313" y="331788"/>
                  <a:pt x="0" y="299387"/>
                  <a:pt x="0" y="243657"/>
                </a:cubicBezTo>
                <a:cubicBezTo>
                  <a:pt x="0" y="198295"/>
                  <a:pt x="40244" y="114052"/>
                  <a:pt x="94768" y="81651"/>
                </a:cubicBezTo>
                <a:cubicBezTo>
                  <a:pt x="94768" y="81651"/>
                  <a:pt x="94768" y="81651"/>
                  <a:pt x="68804" y="81651"/>
                </a:cubicBezTo>
                <a:cubicBezTo>
                  <a:pt x="68804" y="81651"/>
                  <a:pt x="68804" y="81651"/>
                  <a:pt x="68804" y="60914"/>
                </a:cubicBezTo>
                <a:cubicBezTo>
                  <a:pt x="68804" y="60914"/>
                  <a:pt x="68804" y="60914"/>
                  <a:pt x="96066" y="62210"/>
                </a:cubicBezTo>
                <a:cubicBezTo>
                  <a:pt x="96066" y="62210"/>
                  <a:pt x="96066" y="62210"/>
                  <a:pt x="66208" y="5184"/>
                </a:cubicBezTo>
                <a:cubicBezTo>
                  <a:pt x="66208" y="5184"/>
                  <a:pt x="66208" y="5184"/>
                  <a:pt x="110347" y="6480"/>
                </a:cubicBezTo>
                <a:cubicBezTo>
                  <a:pt x="110347" y="6480"/>
                  <a:pt x="110347" y="6480"/>
                  <a:pt x="127223" y="28513"/>
                </a:cubicBezTo>
                <a:cubicBezTo>
                  <a:pt x="127223" y="28513"/>
                  <a:pt x="127223" y="28513"/>
                  <a:pt x="1363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灯片编号占位符 25"/>
          <p:cNvSpPr>
            <a:spLocks noGrp="1"/>
          </p:cNvSpPr>
          <p:nvPr>
            <p:ph type="sldNum" sz="quarter" idx="10"/>
          </p:nvPr>
        </p:nvSpPr>
        <p:spPr/>
        <p:txBody>
          <a:bodyPr/>
          <a:lstStyle/>
          <a:p>
            <a:fld id="{C5E5DF9E-B8B4-41B6-979F-54FEDD842CBF}" type="slidenum">
              <a:rPr lang="zh-CN" altLang="en-US" smtClean="0"/>
              <a:pPr/>
              <a:t>2</a:t>
            </a:fld>
            <a:endParaRPr lang="zh-CN" altLang="en-US" dirty="0"/>
          </a:p>
        </p:txBody>
      </p:sp>
    </p:spTree>
    <p:extLst>
      <p:ext uri="{BB962C8B-B14F-4D97-AF65-F5344CB8AC3E}">
        <p14:creationId xmlns:p14="http://schemas.microsoft.com/office/powerpoint/2010/main" val="1632687988"/>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Effect transition="in" filter="fade">
                                      <p:cBhvr>
                                        <p:cTn id="40" dur="500"/>
                                        <p:tgtEl>
                                          <p:spTgt spid="22"/>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Effect transition="in" filter="fade">
                                      <p:cBhvr>
                                        <p:cTn id="45" dur="500"/>
                                        <p:tgtEl>
                                          <p:spTgt spid="23"/>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p:cTn id="48" dur="500" fill="hold"/>
                                        <p:tgtEl>
                                          <p:spTgt spid="24"/>
                                        </p:tgtEl>
                                        <p:attrNameLst>
                                          <p:attrName>ppt_w</p:attrName>
                                        </p:attrNameLst>
                                      </p:cBhvr>
                                      <p:tavLst>
                                        <p:tav tm="0">
                                          <p:val>
                                            <p:fltVal val="0"/>
                                          </p:val>
                                        </p:tav>
                                        <p:tav tm="100000">
                                          <p:val>
                                            <p:strVal val="#ppt_w"/>
                                          </p:val>
                                        </p:tav>
                                      </p:tavLst>
                                    </p:anim>
                                    <p:anim calcmode="lin" valueType="num">
                                      <p:cBhvr>
                                        <p:cTn id="49" dur="500" fill="hold"/>
                                        <p:tgtEl>
                                          <p:spTgt spid="24"/>
                                        </p:tgtEl>
                                        <p:attrNameLst>
                                          <p:attrName>ppt_h</p:attrName>
                                        </p:attrNameLst>
                                      </p:cBhvr>
                                      <p:tavLst>
                                        <p:tav tm="0">
                                          <p:val>
                                            <p:fltVal val="0"/>
                                          </p:val>
                                        </p:tav>
                                        <p:tav tm="100000">
                                          <p:val>
                                            <p:strVal val="#ppt_h"/>
                                          </p:val>
                                        </p:tav>
                                      </p:tavLst>
                                    </p:anim>
                                    <p:animEffect transition="in" filter="fade">
                                      <p:cBhvr>
                                        <p:cTn id="50" dur="500"/>
                                        <p:tgtEl>
                                          <p:spTgt spid="2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p:cTn id="58" dur="500" fill="hold"/>
                                        <p:tgtEl>
                                          <p:spTgt spid="30"/>
                                        </p:tgtEl>
                                        <p:attrNameLst>
                                          <p:attrName>ppt_w</p:attrName>
                                        </p:attrNameLst>
                                      </p:cBhvr>
                                      <p:tavLst>
                                        <p:tav tm="0">
                                          <p:val>
                                            <p:fltVal val="0"/>
                                          </p:val>
                                        </p:tav>
                                        <p:tav tm="100000">
                                          <p:val>
                                            <p:strVal val="#ppt_w"/>
                                          </p:val>
                                        </p:tav>
                                      </p:tavLst>
                                    </p:anim>
                                    <p:anim calcmode="lin" valueType="num">
                                      <p:cBhvr>
                                        <p:cTn id="59" dur="500" fill="hold"/>
                                        <p:tgtEl>
                                          <p:spTgt spid="30"/>
                                        </p:tgtEl>
                                        <p:attrNameLst>
                                          <p:attrName>ppt_h</p:attrName>
                                        </p:attrNameLst>
                                      </p:cBhvr>
                                      <p:tavLst>
                                        <p:tav tm="0">
                                          <p:val>
                                            <p:fltVal val="0"/>
                                          </p:val>
                                        </p:tav>
                                        <p:tav tm="100000">
                                          <p:val>
                                            <p:strVal val="#ppt_h"/>
                                          </p:val>
                                        </p:tav>
                                      </p:tavLst>
                                    </p:anim>
                                    <p:animEffect transition="in" filter="fade">
                                      <p:cBhvr>
                                        <p:cTn id="60" dur="500"/>
                                        <p:tgtEl>
                                          <p:spTgt spid="30"/>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p:cTn id="63" dur="500" fill="hold"/>
                                        <p:tgtEl>
                                          <p:spTgt spid="31"/>
                                        </p:tgtEl>
                                        <p:attrNameLst>
                                          <p:attrName>ppt_w</p:attrName>
                                        </p:attrNameLst>
                                      </p:cBhvr>
                                      <p:tavLst>
                                        <p:tav tm="0">
                                          <p:val>
                                            <p:fltVal val="0"/>
                                          </p:val>
                                        </p:tav>
                                        <p:tav tm="100000">
                                          <p:val>
                                            <p:strVal val="#ppt_w"/>
                                          </p:val>
                                        </p:tav>
                                      </p:tavLst>
                                    </p:anim>
                                    <p:anim calcmode="lin" valueType="num">
                                      <p:cBhvr>
                                        <p:cTn id="64" dur="500" fill="hold"/>
                                        <p:tgtEl>
                                          <p:spTgt spid="31"/>
                                        </p:tgtEl>
                                        <p:attrNameLst>
                                          <p:attrName>ppt_h</p:attrName>
                                        </p:attrNameLst>
                                      </p:cBhvr>
                                      <p:tavLst>
                                        <p:tav tm="0">
                                          <p:val>
                                            <p:fltVal val="0"/>
                                          </p:val>
                                        </p:tav>
                                        <p:tav tm="100000">
                                          <p:val>
                                            <p:strVal val="#ppt_h"/>
                                          </p:val>
                                        </p:tav>
                                      </p:tavLst>
                                    </p:anim>
                                    <p:animEffect transition="in" filter="fade">
                                      <p:cBhvr>
                                        <p:cTn id="65" dur="500"/>
                                        <p:tgtEl>
                                          <p:spTgt spid="31"/>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p:cTn id="68" dur="500" fill="hold"/>
                                        <p:tgtEl>
                                          <p:spTgt spid="32"/>
                                        </p:tgtEl>
                                        <p:attrNameLst>
                                          <p:attrName>ppt_w</p:attrName>
                                        </p:attrNameLst>
                                      </p:cBhvr>
                                      <p:tavLst>
                                        <p:tav tm="0">
                                          <p:val>
                                            <p:fltVal val="0"/>
                                          </p:val>
                                        </p:tav>
                                        <p:tav tm="100000">
                                          <p:val>
                                            <p:strVal val="#ppt_w"/>
                                          </p:val>
                                        </p:tav>
                                      </p:tavLst>
                                    </p:anim>
                                    <p:anim calcmode="lin" valueType="num">
                                      <p:cBhvr>
                                        <p:cTn id="69" dur="500" fill="hold"/>
                                        <p:tgtEl>
                                          <p:spTgt spid="32"/>
                                        </p:tgtEl>
                                        <p:attrNameLst>
                                          <p:attrName>ppt_h</p:attrName>
                                        </p:attrNameLst>
                                      </p:cBhvr>
                                      <p:tavLst>
                                        <p:tav tm="0">
                                          <p:val>
                                            <p:fltVal val="0"/>
                                          </p:val>
                                        </p:tav>
                                        <p:tav tm="100000">
                                          <p:val>
                                            <p:strVal val="#ppt_h"/>
                                          </p:val>
                                        </p:tav>
                                      </p:tavLst>
                                    </p:anim>
                                    <p:animEffect transition="in" filter="fade">
                                      <p:cBhvr>
                                        <p:cTn id="70" dur="500"/>
                                        <p:tgtEl>
                                          <p:spTgt spid="32"/>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anim calcmode="lin" valueType="num">
                                      <p:cBhvr>
                                        <p:cTn id="73" dur="500" fill="hold"/>
                                        <p:tgtEl>
                                          <p:spTgt spid="33"/>
                                        </p:tgtEl>
                                        <p:attrNameLst>
                                          <p:attrName>ppt_w</p:attrName>
                                        </p:attrNameLst>
                                      </p:cBhvr>
                                      <p:tavLst>
                                        <p:tav tm="0">
                                          <p:val>
                                            <p:fltVal val="0"/>
                                          </p:val>
                                        </p:tav>
                                        <p:tav tm="100000">
                                          <p:val>
                                            <p:strVal val="#ppt_w"/>
                                          </p:val>
                                        </p:tav>
                                      </p:tavLst>
                                    </p:anim>
                                    <p:anim calcmode="lin" valueType="num">
                                      <p:cBhvr>
                                        <p:cTn id="74" dur="500" fill="hold"/>
                                        <p:tgtEl>
                                          <p:spTgt spid="33"/>
                                        </p:tgtEl>
                                        <p:attrNameLst>
                                          <p:attrName>ppt_h</p:attrName>
                                        </p:attrNameLst>
                                      </p:cBhvr>
                                      <p:tavLst>
                                        <p:tav tm="0">
                                          <p:val>
                                            <p:fltVal val="0"/>
                                          </p:val>
                                        </p:tav>
                                        <p:tav tm="100000">
                                          <p:val>
                                            <p:strVal val="#ppt_h"/>
                                          </p:val>
                                        </p:tav>
                                      </p:tavLst>
                                    </p:anim>
                                    <p:animEffect transition="in" filter="fade">
                                      <p:cBhvr>
                                        <p:cTn id="7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22" grpId="0" animBg="1"/>
      <p:bldP spid="23" grpId="0" animBg="1"/>
      <p:bldP spid="24" grpId="0" animBg="1"/>
      <p:bldP spid="25" grpId="0" animBg="1"/>
      <p:bldP spid="30" grpId="0" animBg="1"/>
      <p:bldP spid="31" grpId="0" animBg="1"/>
      <p:bldP spid="32" grpId="0" animBg="1"/>
      <p:bldP spid="3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a:extLst>
              <a:ext uri="{FF2B5EF4-FFF2-40B4-BE49-F238E27FC236}">
                <a16:creationId xmlns:a16="http://schemas.microsoft.com/office/drawing/2014/main" id="{60D6C6C7-381E-4A05-A01E-4775C86006AC}"/>
              </a:ext>
            </a:extLst>
          </p:cNvPr>
          <p:cNvSpPr txBox="1"/>
          <p:nvPr/>
        </p:nvSpPr>
        <p:spPr>
          <a:xfrm>
            <a:off x="1990028" y="266857"/>
            <a:ext cx="4506661" cy="545534"/>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Arial"/>
                <a:ea typeface="微软雅黑"/>
                <a:cs typeface="+mn-cs"/>
              </a:rPr>
              <a:t>相关政策</a:t>
            </a:r>
            <a:endParaRPr kumimoji="0" lang="en-US" altLang="zh-CN" sz="2800" b="1" i="0" u="none" strike="noStrike" kern="1200" cap="none" spc="0" normalizeH="0" baseline="0" noProof="0" dirty="0">
              <a:ln>
                <a:noFill/>
              </a:ln>
              <a:solidFill>
                <a:srgbClr val="8B0012"/>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46C33530-FE6E-49F4-9A73-DEDC4788E439}"/>
              </a:ext>
            </a:extLst>
          </p:cNvPr>
          <p:cNvSpPr/>
          <p:nvPr/>
        </p:nvSpPr>
        <p:spPr>
          <a:xfrm>
            <a:off x="1245994" y="2713036"/>
            <a:ext cx="1578167" cy="97872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用户可以在投影仪或者计算机上进行演示也可以将演示文稿打印出来</a:t>
            </a:r>
          </a:p>
        </p:txBody>
      </p:sp>
      <p:sp>
        <p:nvSpPr>
          <p:cNvPr id="21" name="矩形 20">
            <a:extLst>
              <a:ext uri="{FF2B5EF4-FFF2-40B4-BE49-F238E27FC236}">
                <a16:creationId xmlns:a16="http://schemas.microsoft.com/office/drawing/2014/main" id="{E62C1507-8C0E-4D59-B082-B665FDBC1496}"/>
              </a:ext>
            </a:extLst>
          </p:cNvPr>
          <p:cNvSpPr/>
          <p:nvPr/>
        </p:nvSpPr>
        <p:spPr>
          <a:xfrm>
            <a:off x="9374812" y="2713036"/>
            <a:ext cx="1578167" cy="978729"/>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Arial"/>
                <a:ea typeface="微软雅黑"/>
                <a:cs typeface="+mn-cs"/>
              </a:rPr>
              <a:t>户可以在投影仪或者计算机上进行演示也可以将演示文稿打印出来</a:t>
            </a:r>
          </a:p>
        </p:txBody>
      </p:sp>
      <p:sp>
        <p:nvSpPr>
          <p:cNvPr id="22" name="文本框 21">
            <a:extLst>
              <a:ext uri="{FF2B5EF4-FFF2-40B4-BE49-F238E27FC236}">
                <a16:creationId xmlns:a16="http://schemas.microsoft.com/office/drawing/2014/main" id="{9E11C042-42FD-4277-805F-BCE71A058808}"/>
              </a:ext>
            </a:extLst>
          </p:cNvPr>
          <p:cNvSpPr txBox="1"/>
          <p:nvPr/>
        </p:nvSpPr>
        <p:spPr>
          <a:xfrm>
            <a:off x="1428750" y="979538"/>
            <a:ext cx="1022985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“健康中国</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2030</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”计划纲要</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第二篇第六章：提高全民身体素质</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第三篇第十章：加强重点人群健康服务</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pic>
        <p:nvPicPr>
          <p:cNvPr id="24" name="图片 23">
            <a:extLst>
              <a:ext uri="{FF2B5EF4-FFF2-40B4-BE49-F238E27FC236}">
                <a16:creationId xmlns:a16="http://schemas.microsoft.com/office/drawing/2014/main" id="{1A86B4D5-78A5-4FE3-865B-2B92D65A5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0" y="1982126"/>
            <a:ext cx="3648075" cy="3896336"/>
          </a:xfrm>
          <a:prstGeom prst="rect">
            <a:avLst/>
          </a:prstGeom>
        </p:spPr>
      </p:pic>
      <p:sp>
        <p:nvSpPr>
          <p:cNvPr id="28" name="文本框 27">
            <a:extLst>
              <a:ext uri="{FF2B5EF4-FFF2-40B4-BE49-F238E27FC236}">
                <a16:creationId xmlns:a16="http://schemas.microsoft.com/office/drawing/2014/main" id="{889A98CB-DE69-47C7-ABD4-CB51DAD708A8}"/>
              </a:ext>
            </a:extLst>
          </p:cNvPr>
          <p:cNvSpPr txBox="1"/>
          <p:nvPr/>
        </p:nvSpPr>
        <p:spPr>
          <a:xfrm>
            <a:off x="6758707" y="979538"/>
            <a:ext cx="4004543"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“十四五”体育发展规划</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全民健身水平达到新高度。更高水平的全民健身公共服 务体系基本建成</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人民群众身体素养和健康水平进一步提高</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获 得感和幸福感不断提升。人均体育场地面积达到</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2.6</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平方米</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经 常参加体育锻炼人数比例达到</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38.5%,</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每千人拥有社会体育指 导员</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2.16</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名。</a:t>
            </a: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青少年体育发展进入新阶段。健康第一的理念深入人 心</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体教融合取得实质性进展</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青少年普遍掌握</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1—2</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项运动技 能</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体育活动更加广泛深入</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体育促进青少年身心健康取得新进 展。基本建成适应需要、主体多元的体育后备人才培养体系</a:t>
            </a:r>
            <a:r>
              <a:rPr kumimoji="0" lang="en-US" altLang="zh-CN" sz="1800" b="0" i="0" u="none" strike="noStrike" kern="1200" cap="none" spc="0" normalizeH="0" baseline="0" noProof="0" dirty="0">
                <a:ln>
                  <a:noFill/>
                </a:ln>
                <a:solidFill>
                  <a:prstClr val="black"/>
                </a:solidFill>
                <a:effectLst/>
                <a:uLnTx/>
                <a:uFillTx/>
                <a:latin typeface="Arial"/>
                <a:ea typeface="微软雅黑"/>
                <a:cs typeface="+mn-cs"/>
              </a:rPr>
              <a:t>,</a:t>
            </a:r>
            <a:r>
              <a:rPr kumimoji="0" lang="zh-CN" altLang="en-US" sz="1800" b="0" i="0" u="none" strike="noStrike" kern="1200" cap="none" spc="0" normalizeH="0" baseline="0" noProof="0" dirty="0">
                <a:ln>
                  <a:noFill/>
                </a:ln>
                <a:solidFill>
                  <a:prstClr val="black"/>
                </a:solidFill>
                <a:effectLst/>
                <a:uLnTx/>
                <a:uFillTx/>
                <a:latin typeface="Arial"/>
                <a:ea typeface="微软雅黑"/>
                <a:cs typeface="+mn-cs"/>
              </a:rPr>
              <a:t>后 备人才基础更加坚实、素质全面提升。</a:t>
            </a:r>
          </a:p>
        </p:txBody>
      </p:sp>
    </p:spTree>
    <p:extLst>
      <p:ext uri="{BB962C8B-B14F-4D97-AF65-F5344CB8AC3E}">
        <p14:creationId xmlns:p14="http://schemas.microsoft.com/office/powerpoint/2010/main" val="237373430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a:extLst>
              <a:ext uri="{FF2B5EF4-FFF2-40B4-BE49-F238E27FC236}">
                <a16:creationId xmlns:a16="http://schemas.microsoft.com/office/drawing/2014/main" id="{8BD3F2D8-2630-4A89-A6E0-1A7940FC2491}"/>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28" name="任意多边形: 形状 27">
            <a:extLst>
              <a:ext uri="{FF2B5EF4-FFF2-40B4-BE49-F238E27FC236}">
                <a16:creationId xmlns:a16="http://schemas.microsoft.com/office/drawing/2014/main" id="{E0286742-C68E-42A2-9FBF-9024F9C4E4F1}"/>
              </a:ext>
            </a:extLst>
          </p:cNvPr>
          <p:cNvSpPr/>
          <p:nvPr/>
        </p:nvSpPr>
        <p:spPr>
          <a:xfrm>
            <a:off x="0" y="1"/>
            <a:ext cx="10244802"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C9E1FFE9-AFD3-4B2C-B9DA-34FF7F244A9A}"/>
              </a:ext>
            </a:extLst>
          </p:cNvPr>
          <p:cNvSpPr/>
          <p:nvPr/>
        </p:nvSpPr>
        <p:spPr>
          <a:xfrm>
            <a:off x="1" y="1"/>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CF8386-0C8F-442B-9840-781F6BA64C39}"/>
              </a:ext>
            </a:extLst>
          </p:cNvPr>
          <p:cNvSpPr/>
          <p:nvPr/>
        </p:nvSpPr>
        <p:spPr>
          <a:xfrm>
            <a:off x="3386803" y="1"/>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DCFBAD05-E0B9-4421-B234-0E319C76D80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8" name="图片 47">
            <a:extLst>
              <a:ext uri="{FF2B5EF4-FFF2-40B4-BE49-F238E27FC236}">
                <a16:creationId xmlns:a16="http://schemas.microsoft.com/office/drawing/2014/main" id="{F3F63797-E9F0-46CA-B97D-2F4C54A7A7DE}"/>
              </a:ext>
            </a:extLst>
          </p:cNvPr>
          <p:cNvPicPr>
            <a:picLocks noChangeAspect="1"/>
          </p:cNvPicPr>
          <p:nvPr/>
        </p:nvPicPr>
        <p:blipFill>
          <a:blip r:embed="rId4"/>
          <a:srcRect l="43582"/>
          <a:stretch>
            <a:fillRect/>
          </a:stretch>
        </p:blipFill>
        <p:spPr>
          <a:xfrm flipH="1">
            <a:off x="5712526" y="460936"/>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3" name="文本框 42">
            <a:extLst>
              <a:ext uri="{FF2B5EF4-FFF2-40B4-BE49-F238E27FC236}">
                <a16:creationId xmlns:a16="http://schemas.microsoft.com/office/drawing/2014/main" id="{C02B4953-DD2E-447B-995F-FF114149BD40}"/>
              </a:ext>
            </a:extLst>
          </p:cNvPr>
          <p:cNvSpPr txBox="1"/>
          <p:nvPr/>
        </p:nvSpPr>
        <p:spPr>
          <a:xfrm>
            <a:off x="996502" y="1645370"/>
            <a:ext cx="2291468" cy="19078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5400" b="1" dirty="0">
                <a:solidFill>
                  <a:schemeClr val="bg1"/>
                </a:solidFill>
                <a:ea typeface="+mj-ea"/>
              </a:rPr>
              <a:t>PART 04</a:t>
            </a:r>
          </a:p>
        </p:txBody>
      </p:sp>
      <p:grpSp>
        <p:nvGrpSpPr>
          <p:cNvPr id="49" name="组合 48">
            <a:extLst>
              <a:ext uri="{FF2B5EF4-FFF2-40B4-BE49-F238E27FC236}">
                <a16:creationId xmlns:a16="http://schemas.microsoft.com/office/drawing/2014/main" id="{75E10FF1-E493-4EA6-BB82-0FF1C3E2BD0A}"/>
              </a:ext>
            </a:extLst>
          </p:cNvPr>
          <p:cNvGrpSpPr/>
          <p:nvPr/>
        </p:nvGrpSpPr>
        <p:grpSpPr>
          <a:xfrm>
            <a:off x="2983480" y="4402947"/>
            <a:ext cx="4877820" cy="877572"/>
            <a:chOff x="2983480" y="4169076"/>
            <a:chExt cx="4877820" cy="877572"/>
          </a:xfrm>
        </p:grpSpPr>
        <p:sp>
          <p:nvSpPr>
            <p:cNvPr id="44" name="文本框 43">
              <a:extLst>
                <a:ext uri="{FF2B5EF4-FFF2-40B4-BE49-F238E27FC236}">
                  <a16:creationId xmlns:a16="http://schemas.microsoft.com/office/drawing/2014/main" id="{91DD2887-A1AE-4E54-A475-4834B14E037C}"/>
                </a:ext>
              </a:extLst>
            </p:cNvPr>
            <p:cNvSpPr txBox="1"/>
            <p:nvPr/>
          </p:nvSpPr>
          <p:spPr>
            <a:xfrm>
              <a:off x="3169060" y="4169076"/>
              <a:ext cx="4506661" cy="54547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800" b="1" dirty="0">
                  <a:solidFill>
                    <a:schemeClr val="bg1"/>
                  </a:solidFill>
                  <a:ea typeface="+mj-ea"/>
                </a:rPr>
                <a:t>青少年超重肥胖模型构建</a:t>
              </a:r>
              <a:endParaRPr lang="en-US" altLang="zh-CN" sz="2800" b="1" dirty="0">
                <a:solidFill>
                  <a:schemeClr val="bg1"/>
                </a:solidFill>
                <a:ea typeface="+mj-ea"/>
              </a:endParaRPr>
            </a:p>
          </p:txBody>
        </p:sp>
        <p:sp>
          <p:nvSpPr>
            <p:cNvPr id="45" name="文本框 44">
              <a:extLst>
                <a:ext uri="{FF2B5EF4-FFF2-40B4-BE49-F238E27FC236}">
                  <a16:creationId xmlns:a16="http://schemas.microsoft.com/office/drawing/2014/main" id="{4B963FD7-890D-4360-A0BE-90DA56E39B16}"/>
                </a:ext>
              </a:extLst>
            </p:cNvPr>
            <p:cNvSpPr txBox="1"/>
            <p:nvPr/>
          </p:nvSpPr>
          <p:spPr>
            <a:xfrm>
              <a:off x="2983480" y="4727393"/>
              <a:ext cx="4877820" cy="31925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400" b="1" dirty="0">
                  <a:solidFill>
                    <a:schemeClr val="bg1"/>
                  </a:solidFill>
                  <a:latin typeface="+mj-ea"/>
                  <a:ea typeface="+mj-ea"/>
                </a:rPr>
                <a:t>——</a:t>
              </a:r>
              <a:r>
                <a:rPr lang="zh-CN" altLang="en-US" sz="1400" b="1" dirty="0">
                  <a:solidFill>
                    <a:schemeClr val="bg1"/>
                  </a:solidFill>
                  <a:latin typeface="+mj-ea"/>
                  <a:ea typeface="+mj-ea"/>
                </a:rPr>
                <a:t>健康信念模型</a:t>
              </a:r>
              <a:endParaRPr lang="en-US" altLang="zh-CN" sz="1400" b="1" dirty="0">
                <a:solidFill>
                  <a:schemeClr val="bg1"/>
                </a:solidFill>
                <a:latin typeface="+mj-ea"/>
                <a:ea typeface="+mj-ea"/>
              </a:endParaRPr>
            </a:p>
          </p:txBody>
        </p:sp>
      </p:grpSp>
      <p:sp>
        <p:nvSpPr>
          <p:cNvPr id="3" name="灯片编号占位符 2"/>
          <p:cNvSpPr>
            <a:spLocks noGrp="1"/>
          </p:cNvSpPr>
          <p:nvPr>
            <p:ph type="sldNum" sz="quarter" idx="11"/>
          </p:nvPr>
        </p:nvSpPr>
        <p:spPr/>
        <p:txBody>
          <a:bodyPr/>
          <a:lstStyle/>
          <a:p>
            <a:fld id="{C5E5DF9E-B8B4-41B6-979F-54FEDD842CBF}" type="slidenum">
              <a:rPr lang="zh-CN" altLang="en-US" smtClean="0"/>
              <a:pPr/>
              <a:t>21</a:t>
            </a:fld>
            <a:endParaRPr lang="zh-CN" altLang="en-US" dirty="0"/>
          </a:p>
        </p:txBody>
      </p:sp>
    </p:spTree>
    <p:extLst>
      <p:ext uri="{BB962C8B-B14F-4D97-AF65-F5344CB8AC3E}">
        <p14:creationId xmlns:p14="http://schemas.microsoft.com/office/powerpoint/2010/main" val="3368181884"/>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CEBE73FD-262E-47C1-B0D7-07E171E17277}"/>
              </a:ext>
            </a:extLst>
          </p:cNvPr>
          <p:cNvGrpSpPr/>
          <p:nvPr/>
        </p:nvGrpSpPr>
        <p:grpSpPr>
          <a:xfrm>
            <a:off x="1990028" y="266857"/>
            <a:ext cx="8052820" cy="743590"/>
            <a:chOff x="2983480" y="4169076"/>
            <a:chExt cx="8052820" cy="743590"/>
          </a:xfrm>
        </p:grpSpPr>
        <p:sp>
          <p:nvSpPr>
            <p:cNvPr id="24" name="文本框 23">
              <a:extLst>
                <a:ext uri="{FF2B5EF4-FFF2-40B4-BE49-F238E27FC236}">
                  <a16:creationId xmlns:a16="http://schemas.microsoft.com/office/drawing/2014/main" id="{6125CBF2-D797-492D-BFFB-FE81E0A52805}"/>
                </a:ext>
              </a:extLst>
            </p:cNvPr>
            <p:cNvSpPr txBox="1"/>
            <p:nvPr/>
          </p:nvSpPr>
          <p:spPr>
            <a:xfrm>
              <a:off x="2983480" y="4169076"/>
              <a:ext cx="4506661"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青少年肥胖的因素分析</a:t>
              </a:r>
              <a:endParaRPr lang="en-US" altLang="zh-CN" sz="2800" b="1" dirty="0">
                <a:solidFill>
                  <a:srgbClr val="8B0012"/>
                </a:solidFill>
                <a:ea typeface="+mj-ea"/>
              </a:endParaRPr>
            </a:p>
          </p:txBody>
        </p:sp>
        <p:sp>
          <p:nvSpPr>
            <p:cNvPr id="25" name="文本框 24">
              <a:extLst>
                <a:ext uri="{FF2B5EF4-FFF2-40B4-BE49-F238E27FC236}">
                  <a16:creationId xmlns:a16="http://schemas.microsoft.com/office/drawing/2014/main" id="{A2AAC467-E777-4E99-B366-FC00281521C8}"/>
                </a:ext>
              </a:extLst>
            </p:cNvPr>
            <p:cNvSpPr txBox="1"/>
            <p:nvPr/>
          </p:nvSpPr>
          <p:spPr>
            <a:xfrm>
              <a:off x="2983480" y="4625793"/>
              <a:ext cx="8052820" cy="286873"/>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b="1" dirty="0">
                  <a:solidFill>
                    <a:schemeClr val="tx1">
                      <a:lumMod val="95000"/>
                      <a:lumOff val="5000"/>
                    </a:schemeClr>
                  </a:solidFill>
                  <a:latin typeface="+mj-ea"/>
                  <a:ea typeface="+mj-ea"/>
                </a:rPr>
                <a:t>需求分析</a:t>
              </a:r>
              <a:endParaRPr lang="en-US" altLang="zh-CN" sz="1200" b="1" dirty="0">
                <a:solidFill>
                  <a:schemeClr val="tx1">
                    <a:lumMod val="95000"/>
                    <a:lumOff val="5000"/>
                  </a:schemeClr>
                </a:solidFill>
                <a:latin typeface="+mj-ea"/>
                <a:ea typeface="+mj-ea"/>
              </a:endParaRPr>
            </a:p>
          </p:txBody>
        </p:sp>
      </p:grpSp>
      <p:sp>
        <p:nvSpPr>
          <p:cNvPr id="28" name="矩形 27">
            <a:extLst>
              <a:ext uri="{FF2B5EF4-FFF2-40B4-BE49-F238E27FC236}">
                <a16:creationId xmlns:a16="http://schemas.microsoft.com/office/drawing/2014/main" id="{B0A57175-8239-418F-B7FE-31B2F8FA8C70}"/>
              </a:ext>
            </a:extLst>
          </p:cNvPr>
          <p:cNvSpPr/>
          <p:nvPr/>
        </p:nvSpPr>
        <p:spPr>
          <a:xfrm>
            <a:off x="1602904" y="3348770"/>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感知益处</a:t>
            </a:r>
          </a:p>
        </p:txBody>
      </p:sp>
      <p:sp>
        <p:nvSpPr>
          <p:cNvPr id="20" name="矩形 19">
            <a:extLst>
              <a:ext uri="{FF2B5EF4-FFF2-40B4-BE49-F238E27FC236}">
                <a16:creationId xmlns:a16="http://schemas.microsoft.com/office/drawing/2014/main" id="{217C0BD6-C1DD-455D-A20D-E9B1E2E1B09A}"/>
              </a:ext>
            </a:extLst>
          </p:cNvPr>
          <p:cNvSpPr/>
          <p:nvPr/>
        </p:nvSpPr>
        <p:spPr>
          <a:xfrm>
            <a:off x="4895451" y="3348770"/>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感知障碍</a:t>
            </a:r>
          </a:p>
        </p:txBody>
      </p:sp>
      <p:sp>
        <p:nvSpPr>
          <p:cNvPr id="33" name="矩形 32">
            <a:extLst>
              <a:ext uri="{FF2B5EF4-FFF2-40B4-BE49-F238E27FC236}">
                <a16:creationId xmlns:a16="http://schemas.microsoft.com/office/drawing/2014/main" id="{58FAEED0-437B-47A4-BDF7-148825DE386B}"/>
              </a:ext>
            </a:extLst>
          </p:cNvPr>
          <p:cNvSpPr/>
          <p:nvPr/>
        </p:nvSpPr>
        <p:spPr>
          <a:xfrm>
            <a:off x="8308896" y="3348770"/>
            <a:ext cx="2241974"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促进提示因素</a:t>
            </a:r>
          </a:p>
        </p:txBody>
      </p:sp>
      <p:sp>
        <p:nvSpPr>
          <p:cNvPr id="11" name="圆角矩形 10">
            <a:extLst>
              <a:ext uri="{FF2B5EF4-FFF2-40B4-BE49-F238E27FC236}">
                <a16:creationId xmlns:a16="http://schemas.microsoft.com/office/drawing/2014/main" id="{B7AB7C9B-7068-744B-99FD-3E482E5D12E7}"/>
              </a:ext>
            </a:extLst>
          </p:cNvPr>
          <p:cNvSpPr/>
          <p:nvPr/>
        </p:nvSpPr>
        <p:spPr>
          <a:xfrm>
            <a:off x="1413035" y="1512923"/>
            <a:ext cx="2946957" cy="176229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3E4FEA52-86EF-3C4C-8897-EA305B4BF862}"/>
              </a:ext>
            </a:extLst>
          </p:cNvPr>
          <p:cNvSpPr txBox="1"/>
          <p:nvPr/>
        </p:nvSpPr>
        <p:spPr>
          <a:xfrm>
            <a:off x="1713217" y="1839010"/>
            <a:ext cx="2485141" cy="1011302"/>
          </a:xfrm>
          <a:prstGeom prst="rect">
            <a:avLst/>
          </a:prstGeom>
          <a:noFill/>
        </p:spPr>
        <p:txBody>
          <a:bodyPr wrap="square" rtlCol="0">
            <a:spAutoFit/>
          </a:bodyPr>
          <a:lstStyle/>
          <a:p>
            <a:pPr>
              <a:lnSpc>
                <a:spcPct val="150000"/>
              </a:lnSpc>
            </a:pPr>
            <a:r>
              <a:rPr kumimoji="1" lang="zh-CN" altLang="en-US" sz="1400" dirty="0">
                <a:latin typeface="SimSun" panose="02010600030101010101" pitchFamily="2" charset="-122"/>
                <a:ea typeface="SimSun" panose="02010600030101010101" pitchFamily="2" charset="-122"/>
              </a:rPr>
              <a:t>控制体重、精力充沛、改善血压等慢性疾病、改善记忆力、健康身形、减少嘲笑</a:t>
            </a:r>
          </a:p>
        </p:txBody>
      </p:sp>
      <p:sp>
        <p:nvSpPr>
          <p:cNvPr id="29" name="圆角矩形 28">
            <a:extLst>
              <a:ext uri="{FF2B5EF4-FFF2-40B4-BE49-F238E27FC236}">
                <a16:creationId xmlns:a16="http://schemas.microsoft.com/office/drawing/2014/main" id="{729A81AE-62A6-D343-BFE0-4D7C2C7CB993}"/>
              </a:ext>
            </a:extLst>
          </p:cNvPr>
          <p:cNvSpPr/>
          <p:nvPr/>
        </p:nvSpPr>
        <p:spPr>
          <a:xfrm>
            <a:off x="4687864" y="1512923"/>
            <a:ext cx="2830322" cy="176229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0" name="圆角矩形 29">
            <a:extLst>
              <a:ext uri="{FF2B5EF4-FFF2-40B4-BE49-F238E27FC236}">
                <a16:creationId xmlns:a16="http://schemas.microsoft.com/office/drawing/2014/main" id="{6F4895E9-B5F8-674B-804A-A3ACAF7967CF}"/>
              </a:ext>
            </a:extLst>
          </p:cNvPr>
          <p:cNvSpPr/>
          <p:nvPr/>
        </p:nvSpPr>
        <p:spPr>
          <a:xfrm>
            <a:off x="8014723" y="1512923"/>
            <a:ext cx="2924826" cy="176229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F7C6DB6D-4F34-5842-8099-0BD8B696E458}"/>
              </a:ext>
            </a:extLst>
          </p:cNvPr>
          <p:cNvSpPr txBox="1"/>
          <p:nvPr/>
        </p:nvSpPr>
        <p:spPr>
          <a:xfrm>
            <a:off x="8209174" y="1888418"/>
            <a:ext cx="2579967" cy="1011302"/>
          </a:xfrm>
          <a:prstGeom prst="rect">
            <a:avLst/>
          </a:prstGeom>
          <a:noFill/>
        </p:spPr>
        <p:txBody>
          <a:bodyPr wrap="square" rtlCol="0">
            <a:spAutoFit/>
          </a:bodyPr>
          <a:lstStyle/>
          <a:p>
            <a:pPr>
              <a:lnSpc>
                <a:spcPct val="150000"/>
              </a:lnSpc>
            </a:pPr>
            <a:r>
              <a:rPr kumimoji="1" lang="zh-CN" altLang="en-US" sz="1400" dirty="0">
                <a:latin typeface="SimSun" panose="02010600030101010101" pitchFamily="2" charset="-122"/>
                <a:ea typeface="SimSun" panose="02010600030101010101" pitchFamily="2" charset="-122"/>
              </a:rPr>
              <a:t>疾病预防意识增强，政策促进，家人陪伴运动，青少年朋友一起运动（玩耍），可见绿化率</a:t>
            </a:r>
            <a:endParaRPr kumimoji="1" lang="en-US" altLang="zh-CN" sz="1400" dirty="0">
              <a:latin typeface="SimSun" panose="02010600030101010101" pitchFamily="2" charset="-122"/>
              <a:ea typeface="SimSun" panose="02010600030101010101" pitchFamily="2" charset="-122"/>
            </a:endParaRPr>
          </a:p>
        </p:txBody>
      </p:sp>
      <p:sp>
        <p:nvSpPr>
          <p:cNvPr id="2" name="文本框 1">
            <a:extLst>
              <a:ext uri="{FF2B5EF4-FFF2-40B4-BE49-F238E27FC236}">
                <a16:creationId xmlns:a16="http://schemas.microsoft.com/office/drawing/2014/main" id="{4D198D1A-6149-924E-83B4-9CAB2ED84965}"/>
              </a:ext>
            </a:extLst>
          </p:cNvPr>
          <p:cNvSpPr txBox="1"/>
          <p:nvPr/>
        </p:nvSpPr>
        <p:spPr>
          <a:xfrm>
            <a:off x="4869405" y="1840037"/>
            <a:ext cx="2661656" cy="1011302"/>
          </a:xfrm>
          <a:prstGeom prst="rect">
            <a:avLst/>
          </a:prstGeom>
          <a:noFill/>
        </p:spPr>
        <p:txBody>
          <a:bodyPr wrap="square" rtlCol="0">
            <a:spAutoFit/>
          </a:bodyPr>
          <a:lstStyle/>
          <a:p>
            <a:pPr>
              <a:lnSpc>
                <a:spcPct val="150000"/>
              </a:lnSpc>
            </a:pPr>
            <a:r>
              <a:rPr kumimoji="1" lang="zh-CN" altLang="en-US" sz="1400" dirty="0">
                <a:latin typeface="SimSun" panose="02010600030101010101" pitchFamily="2" charset="-122"/>
                <a:ea typeface="SimSun" panose="02010600030101010101" pitchFamily="2" charset="-122"/>
              </a:rPr>
              <a:t>不健康食品易获取、青少年锻炼场地或器材缺少、祖父母的传统观念、母亲受教育程度</a:t>
            </a:r>
            <a:endParaRPr kumimoji="1" lang="en-US" altLang="zh-CN" sz="1400" dirty="0">
              <a:latin typeface="SimSun" panose="02010600030101010101" pitchFamily="2" charset="-122"/>
              <a:ea typeface="SimSun" panose="02010600030101010101" pitchFamily="2" charset="-122"/>
            </a:endParaRPr>
          </a:p>
        </p:txBody>
      </p:sp>
      <p:sp>
        <p:nvSpPr>
          <p:cNvPr id="22" name="矩形 21">
            <a:extLst>
              <a:ext uri="{FF2B5EF4-FFF2-40B4-BE49-F238E27FC236}">
                <a16:creationId xmlns:a16="http://schemas.microsoft.com/office/drawing/2014/main" id="{C4449DE9-20C7-C544-A3B4-6CDC8A52ECF8}"/>
              </a:ext>
            </a:extLst>
          </p:cNvPr>
          <p:cNvSpPr/>
          <p:nvPr/>
        </p:nvSpPr>
        <p:spPr>
          <a:xfrm>
            <a:off x="1672179" y="572897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健康状况提示因素</a:t>
            </a:r>
          </a:p>
        </p:txBody>
      </p:sp>
      <p:sp>
        <p:nvSpPr>
          <p:cNvPr id="31" name="矩形 30">
            <a:extLst>
              <a:ext uri="{FF2B5EF4-FFF2-40B4-BE49-F238E27FC236}">
                <a16:creationId xmlns:a16="http://schemas.microsoft.com/office/drawing/2014/main" id="{2945735F-57D4-9840-86EF-108A97287FCA}"/>
              </a:ext>
            </a:extLst>
          </p:cNvPr>
          <p:cNvSpPr/>
          <p:nvPr/>
        </p:nvSpPr>
        <p:spPr>
          <a:xfrm>
            <a:off x="4964726" y="572897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行为提示因素</a:t>
            </a:r>
            <a:r>
              <a:rPr lang="en-US" altLang="zh-CN" b="1" dirty="0">
                <a:solidFill>
                  <a:schemeClr val="tx1">
                    <a:lumMod val="65000"/>
                    <a:lumOff val="35000"/>
                  </a:schemeClr>
                </a:solidFill>
              </a:rPr>
              <a:t>1</a:t>
            </a:r>
            <a:endParaRPr lang="zh-CN" altLang="en-US" b="1" dirty="0">
              <a:solidFill>
                <a:schemeClr val="tx1">
                  <a:lumMod val="65000"/>
                  <a:lumOff val="35000"/>
                </a:schemeClr>
              </a:solidFill>
            </a:endParaRPr>
          </a:p>
        </p:txBody>
      </p:sp>
      <p:sp>
        <p:nvSpPr>
          <p:cNvPr id="34" name="矩形 33">
            <a:extLst>
              <a:ext uri="{FF2B5EF4-FFF2-40B4-BE49-F238E27FC236}">
                <a16:creationId xmlns:a16="http://schemas.microsoft.com/office/drawing/2014/main" id="{40B9C301-179E-8545-8D56-82AE79C0B849}"/>
              </a:ext>
            </a:extLst>
          </p:cNvPr>
          <p:cNvSpPr/>
          <p:nvPr/>
        </p:nvSpPr>
        <p:spPr>
          <a:xfrm>
            <a:off x="8378171" y="5728976"/>
            <a:ext cx="2241974" cy="40126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65000"/>
                    <a:lumOff val="35000"/>
                  </a:schemeClr>
                </a:solidFill>
              </a:rPr>
              <a:t>行为提示因素</a:t>
            </a:r>
            <a:r>
              <a:rPr lang="en-US" altLang="zh-CN" b="1" dirty="0">
                <a:solidFill>
                  <a:schemeClr val="tx1">
                    <a:lumMod val="65000"/>
                    <a:lumOff val="35000"/>
                  </a:schemeClr>
                </a:solidFill>
              </a:rPr>
              <a:t>2</a:t>
            </a:r>
            <a:endParaRPr lang="zh-CN" altLang="en-US" b="1" dirty="0">
              <a:solidFill>
                <a:schemeClr val="tx1">
                  <a:lumMod val="65000"/>
                  <a:lumOff val="35000"/>
                </a:schemeClr>
              </a:solidFill>
            </a:endParaRPr>
          </a:p>
        </p:txBody>
      </p:sp>
      <p:sp>
        <p:nvSpPr>
          <p:cNvPr id="35" name="圆角矩形 34">
            <a:extLst>
              <a:ext uri="{FF2B5EF4-FFF2-40B4-BE49-F238E27FC236}">
                <a16:creationId xmlns:a16="http://schemas.microsoft.com/office/drawing/2014/main" id="{3A37A071-4CE7-D440-9171-3F42570CCAEB}"/>
              </a:ext>
            </a:extLst>
          </p:cNvPr>
          <p:cNvSpPr/>
          <p:nvPr/>
        </p:nvSpPr>
        <p:spPr>
          <a:xfrm>
            <a:off x="1482310" y="3893129"/>
            <a:ext cx="2946957" cy="176229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DCD596EA-08D1-BC4A-B128-BDF116C655DA}"/>
              </a:ext>
            </a:extLst>
          </p:cNvPr>
          <p:cNvSpPr txBox="1"/>
          <p:nvPr/>
        </p:nvSpPr>
        <p:spPr>
          <a:xfrm>
            <a:off x="1775461" y="4233779"/>
            <a:ext cx="2485141" cy="1011302"/>
          </a:xfrm>
          <a:prstGeom prst="rect">
            <a:avLst/>
          </a:prstGeom>
          <a:noFill/>
        </p:spPr>
        <p:txBody>
          <a:bodyPr wrap="square" rtlCol="0">
            <a:spAutoFit/>
          </a:bodyPr>
          <a:lstStyle/>
          <a:p>
            <a:pPr>
              <a:lnSpc>
                <a:spcPct val="150000"/>
              </a:lnSpc>
            </a:pPr>
            <a:r>
              <a:rPr kumimoji="1" lang="zh-CN" altLang="en-US" sz="1400" dirty="0">
                <a:latin typeface="SimSun" panose="02010600030101010101" pitchFamily="2" charset="-122"/>
                <a:ea typeface="SimSun" panose="02010600030101010101" pitchFamily="2" charset="-122"/>
              </a:rPr>
              <a:t>高血压、心脑血管病、血脂异常、性早熟、肥胖导致记忆问题</a:t>
            </a:r>
          </a:p>
        </p:txBody>
      </p:sp>
      <p:sp>
        <p:nvSpPr>
          <p:cNvPr id="37" name="圆角矩形 36">
            <a:extLst>
              <a:ext uri="{FF2B5EF4-FFF2-40B4-BE49-F238E27FC236}">
                <a16:creationId xmlns:a16="http://schemas.microsoft.com/office/drawing/2014/main" id="{B945A8FA-C886-F141-8483-104247EAB71D}"/>
              </a:ext>
            </a:extLst>
          </p:cNvPr>
          <p:cNvSpPr/>
          <p:nvPr/>
        </p:nvSpPr>
        <p:spPr>
          <a:xfrm>
            <a:off x="4757139" y="3893129"/>
            <a:ext cx="2830322" cy="176229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8" name="圆角矩形 37">
            <a:extLst>
              <a:ext uri="{FF2B5EF4-FFF2-40B4-BE49-F238E27FC236}">
                <a16:creationId xmlns:a16="http://schemas.microsoft.com/office/drawing/2014/main" id="{22BE4F59-CC3E-A346-9EFF-8CAE53B59927}"/>
              </a:ext>
            </a:extLst>
          </p:cNvPr>
          <p:cNvSpPr/>
          <p:nvPr/>
        </p:nvSpPr>
        <p:spPr>
          <a:xfrm>
            <a:off x="8083998" y="3893129"/>
            <a:ext cx="2924826" cy="1762292"/>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39" name="文本框 38">
            <a:extLst>
              <a:ext uri="{FF2B5EF4-FFF2-40B4-BE49-F238E27FC236}">
                <a16:creationId xmlns:a16="http://schemas.microsoft.com/office/drawing/2014/main" id="{019403CD-322E-C746-A4F9-A1BF5EF465D7}"/>
              </a:ext>
            </a:extLst>
          </p:cNvPr>
          <p:cNvSpPr txBox="1"/>
          <p:nvPr/>
        </p:nvSpPr>
        <p:spPr>
          <a:xfrm>
            <a:off x="8308896" y="4430206"/>
            <a:ext cx="2579967" cy="688137"/>
          </a:xfrm>
          <a:prstGeom prst="rect">
            <a:avLst/>
          </a:prstGeom>
          <a:noFill/>
        </p:spPr>
        <p:txBody>
          <a:bodyPr wrap="square" rtlCol="0">
            <a:spAutoFit/>
          </a:bodyPr>
          <a:lstStyle/>
          <a:p>
            <a:pPr>
              <a:lnSpc>
                <a:spcPct val="150000"/>
              </a:lnSpc>
            </a:pPr>
            <a:r>
              <a:rPr kumimoji="1" lang="zh-CN" altLang="en-US" sz="1400" dirty="0">
                <a:latin typeface="SimSun" panose="02010600030101010101" pitchFamily="2" charset="-122"/>
                <a:ea typeface="SimSun" panose="02010600030101010101" pitchFamily="2" charset="-122"/>
              </a:rPr>
              <a:t>（水产品、蛋类、奶类、豆类）摄入不足</a:t>
            </a:r>
            <a:endParaRPr kumimoji="1" lang="en-US" altLang="zh-CN" sz="1400" dirty="0">
              <a:latin typeface="SimSun" panose="02010600030101010101" pitchFamily="2" charset="-122"/>
              <a:ea typeface="SimSun" panose="02010600030101010101" pitchFamily="2" charset="-122"/>
            </a:endParaRPr>
          </a:p>
        </p:txBody>
      </p:sp>
      <p:sp>
        <p:nvSpPr>
          <p:cNvPr id="40" name="文本框 39">
            <a:extLst>
              <a:ext uri="{FF2B5EF4-FFF2-40B4-BE49-F238E27FC236}">
                <a16:creationId xmlns:a16="http://schemas.microsoft.com/office/drawing/2014/main" id="{7876B6C1-1C4A-F94D-AD20-D554E4699C9C}"/>
              </a:ext>
            </a:extLst>
          </p:cNvPr>
          <p:cNvSpPr txBox="1"/>
          <p:nvPr/>
        </p:nvSpPr>
        <p:spPr>
          <a:xfrm>
            <a:off x="4925805" y="4395362"/>
            <a:ext cx="2661656" cy="688137"/>
          </a:xfrm>
          <a:prstGeom prst="rect">
            <a:avLst/>
          </a:prstGeom>
          <a:noFill/>
        </p:spPr>
        <p:txBody>
          <a:bodyPr wrap="square" rtlCol="0">
            <a:spAutoFit/>
          </a:bodyPr>
          <a:lstStyle/>
          <a:p>
            <a:pPr>
              <a:lnSpc>
                <a:spcPct val="150000"/>
              </a:lnSpc>
            </a:pPr>
            <a:r>
              <a:rPr kumimoji="1" lang="zh-CN" altLang="en-US" sz="1400" dirty="0">
                <a:latin typeface="SimSun" panose="02010600030101010101" pitchFamily="2" charset="-122"/>
                <a:ea typeface="SimSun" panose="02010600030101010101" pitchFamily="2" charset="-122"/>
              </a:rPr>
              <a:t>父亲吸烟、失眠问题、每月快餐的次数</a:t>
            </a:r>
            <a:endParaRPr kumimoji="1" lang="en-US" altLang="zh-CN" sz="14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85973057"/>
      </p:ext>
    </p:extLst>
  </p:cSld>
  <p:clrMapOvr>
    <a:masterClrMapping/>
  </p:clrMapOvr>
  <p:transition spd="slow" advTm="0">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BF1CB8B-B989-F24F-BE9D-D98B6B9D3510}"/>
              </a:ext>
            </a:extLst>
          </p:cNvPr>
          <p:cNvSpPr/>
          <p:nvPr/>
        </p:nvSpPr>
        <p:spPr>
          <a:xfrm>
            <a:off x="1376872" y="3483028"/>
            <a:ext cx="1379913" cy="385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感知益处</a:t>
            </a:r>
          </a:p>
        </p:txBody>
      </p:sp>
      <p:sp>
        <p:nvSpPr>
          <p:cNvPr id="7" name="矩形 6">
            <a:extLst>
              <a:ext uri="{FF2B5EF4-FFF2-40B4-BE49-F238E27FC236}">
                <a16:creationId xmlns:a16="http://schemas.microsoft.com/office/drawing/2014/main" id="{7A6D3B7A-995C-474D-90A2-DC9CCD8D3641}"/>
              </a:ext>
            </a:extLst>
          </p:cNvPr>
          <p:cNvSpPr/>
          <p:nvPr/>
        </p:nvSpPr>
        <p:spPr>
          <a:xfrm>
            <a:off x="1044364" y="1862990"/>
            <a:ext cx="2044931" cy="485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健康状况提示因素</a:t>
            </a:r>
          </a:p>
        </p:txBody>
      </p:sp>
      <p:sp>
        <p:nvSpPr>
          <p:cNvPr id="8" name="矩形 7">
            <a:extLst>
              <a:ext uri="{FF2B5EF4-FFF2-40B4-BE49-F238E27FC236}">
                <a16:creationId xmlns:a16="http://schemas.microsoft.com/office/drawing/2014/main" id="{F2B46D04-25BB-9645-9149-AE07C3DE4FFE}"/>
              </a:ext>
            </a:extLst>
          </p:cNvPr>
          <p:cNvSpPr/>
          <p:nvPr/>
        </p:nvSpPr>
        <p:spPr>
          <a:xfrm>
            <a:off x="4886265" y="3483028"/>
            <a:ext cx="1379913" cy="427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感知障碍</a:t>
            </a:r>
          </a:p>
        </p:txBody>
      </p:sp>
      <p:sp>
        <p:nvSpPr>
          <p:cNvPr id="10" name="矩形 9">
            <a:extLst>
              <a:ext uri="{FF2B5EF4-FFF2-40B4-BE49-F238E27FC236}">
                <a16:creationId xmlns:a16="http://schemas.microsoft.com/office/drawing/2014/main" id="{FFDA155C-CC30-3A4B-8F46-5868B95C2B99}"/>
              </a:ext>
            </a:extLst>
          </p:cNvPr>
          <p:cNvSpPr/>
          <p:nvPr/>
        </p:nvSpPr>
        <p:spPr>
          <a:xfrm>
            <a:off x="5526181" y="4611267"/>
            <a:ext cx="326360" cy="739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zh-CN" altLang="en-US" dirty="0"/>
              <a:t>性别</a:t>
            </a:r>
          </a:p>
        </p:txBody>
      </p:sp>
      <p:cxnSp>
        <p:nvCxnSpPr>
          <p:cNvPr id="13" name="直线箭头连接符 12">
            <a:extLst>
              <a:ext uri="{FF2B5EF4-FFF2-40B4-BE49-F238E27FC236}">
                <a16:creationId xmlns:a16="http://schemas.microsoft.com/office/drawing/2014/main" id="{095DA329-E90D-A84A-8331-D078E9DB5CA4}"/>
              </a:ext>
            </a:extLst>
          </p:cNvPr>
          <p:cNvCxnSpPr>
            <a:cxnSpLocks/>
          </p:cNvCxnSpPr>
          <p:nvPr/>
        </p:nvCxnSpPr>
        <p:spPr>
          <a:xfrm>
            <a:off x="3221938" y="2880360"/>
            <a:ext cx="1664327" cy="49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8EF54B7-E2FC-2D41-8035-AA4252547D45}"/>
              </a:ext>
            </a:extLst>
          </p:cNvPr>
          <p:cNvCxnSpPr>
            <a:cxnSpLocks/>
          </p:cNvCxnSpPr>
          <p:nvPr/>
        </p:nvCxnSpPr>
        <p:spPr>
          <a:xfrm flipV="1">
            <a:off x="3200532" y="4003589"/>
            <a:ext cx="1685733" cy="636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2FC8B590-C11F-404B-B8F3-C46E0A37282C}"/>
              </a:ext>
            </a:extLst>
          </p:cNvPr>
          <p:cNvCxnSpPr>
            <a:cxnSpLocks/>
          </p:cNvCxnSpPr>
          <p:nvPr/>
        </p:nvCxnSpPr>
        <p:spPr>
          <a:xfrm flipV="1">
            <a:off x="5689361" y="4104687"/>
            <a:ext cx="0" cy="46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D66D0650-CD7F-A844-8953-90FCEA5E32BC}"/>
              </a:ext>
            </a:extLst>
          </p:cNvPr>
          <p:cNvCxnSpPr>
            <a:cxnSpLocks/>
          </p:cNvCxnSpPr>
          <p:nvPr/>
        </p:nvCxnSpPr>
        <p:spPr>
          <a:xfrm>
            <a:off x="2891481" y="3675905"/>
            <a:ext cx="1849859" cy="29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DED64D1-C504-0440-ACB3-61BC04777545}"/>
              </a:ext>
            </a:extLst>
          </p:cNvPr>
          <p:cNvCxnSpPr>
            <a:cxnSpLocks/>
          </p:cNvCxnSpPr>
          <p:nvPr/>
        </p:nvCxnSpPr>
        <p:spPr>
          <a:xfrm>
            <a:off x="6411103" y="3684217"/>
            <a:ext cx="70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CF75894-FCDB-844F-BC14-1DEF22332440}"/>
              </a:ext>
            </a:extLst>
          </p:cNvPr>
          <p:cNvSpPr/>
          <p:nvPr/>
        </p:nvSpPr>
        <p:spPr>
          <a:xfrm>
            <a:off x="7486784" y="3524599"/>
            <a:ext cx="1818040" cy="319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健康行为方式</a:t>
            </a:r>
          </a:p>
        </p:txBody>
      </p:sp>
      <p:grpSp>
        <p:nvGrpSpPr>
          <p:cNvPr id="17" name="组合 16">
            <a:extLst>
              <a:ext uri="{FF2B5EF4-FFF2-40B4-BE49-F238E27FC236}">
                <a16:creationId xmlns:a16="http://schemas.microsoft.com/office/drawing/2014/main" id="{0D021C93-6A65-8E42-BA44-D9C16030BA3A}"/>
              </a:ext>
            </a:extLst>
          </p:cNvPr>
          <p:cNvGrpSpPr/>
          <p:nvPr/>
        </p:nvGrpSpPr>
        <p:grpSpPr>
          <a:xfrm>
            <a:off x="1990028" y="266857"/>
            <a:ext cx="8052820" cy="743590"/>
            <a:chOff x="2983480" y="4169076"/>
            <a:chExt cx="8052820" cy="743590"/>
          </a:xfrm>
        </p:grpSpPr>
        <p:sp>
          <p:nvSpPr>
            <p:cNvPr id="19" name="文本框 18">
              <a:extLst>
                <a:ext uri="{FF2B5EF4-FFF2-40B4-BE49-F238E27FC236}">
                  <a16:creationId xmlns:a16="http://schemas.microsoft.com/office/drawing/2014/main" id="{6E384ECD-BB4C-E64F-A52C-B6D44BD8258C}"/>
                </a:ext>
              </a:extLst>
            </p:cNvPr>
            <p:cNvSpPr txBox="1"/>
            <p:nvPr/>
          </p:nvSpPr>
          <p:spPr>
            <a:xfrm>
              <a:off x="2983480" y="4169076"/>
              <a:ext cx="4506661"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青少年肥胖的健康信念模型</a:t>
              </a:r>
              <a:endParaRPr lang="en-US" altLang="zh-CN" sz="2800" b="1" dirty="0">
                <a:solidFill>
                  <a:srgbClr val="8B0012"/>
                </a:solidFill>
                <a:ea typeface="+mj-ea"/>
              </a:endParaRPr>
            </a:p>
          </p:txBody>
        </p:sp>
        <p:sp>
          <p:nvSpPr>
            <p:cNvPr id="21" name="文本框 20">
              <a:extLst>
                <a:ext uri="{FF2B5EF4-FFF2-40B4-BE49-F238E27FC236}">
                  <a16:creationId xmlns:a16="http://schemas.microsoft.com/office/drawing/2014/main" id="{EA053C57-3920-D446-9F8C-02F8B58D784C}"/>
                </a:ext>
              </a:extLst>
            </p:cNvPr>
            <p:cNvSpPr txBox="1"/>
            <p:nvPr/>
          </p:nvSpPr>
          <p:spPr>
            <a:xfrm>
              <a:off x="2983480" y="4625793"/>
              <a:ext cx="8052820" cy="286873"/>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b="1" dirty="0">
                  <a:solidFill>
                    <a:schemeClr val="tx1">
                      <a:lumMod val="95000"/>
                      <a:lumOff val="5000"/>
                    </a:schemeClr>
                  </a:solidFill>
                  <a:latin typeface="+mj-ea"/>
                  <a:ea typeface="+mj-ea"/>
                </a:rPr>
                <a:t>需求分析</a:t>
              </a:r>
              <a:endParaRPr lang="en-US" altLang="zh-CN" sz="1200" b="1" dirty="0">
                <a:solidFill>
                  <a:schemeClr val="tx1">
                    <a:lumMod val="95000"/>
                    <a:lumOff val="5000"/>
                  </a:schemeClr>
                </a:solidFill>
                <a:latin typeface="+mj-ea"/>
                <a:ea typeface="+mj-ea"/>
              </a:endParaRPr>
            </a:p>
          </p:txBody>
        </p:sp>
      </p:grpSp>
      <p:cxnSp>
        <p:nvCxnSpPr>
          <p:cNvPr id="22" name="直线箭头连接符 21">
            <a:extLst>
              <a:ext uri="{FF2B5EF4-FFF2-40B4-BE49-F238E27FC236}">
                <a16:creationId xmlns:a16="http://schemas.microsoft.com/office/drawing/2014/main" id="{9C6A0275-1E9C-EF41-9C66-1CE4F9516526}"/>
              </a:ext>
            </a:extLst>
          </p:cNvPr>
          <p:cNvCxnSpPr>
            <a:cxnSpLocks/>
          </p:cNvCxnSpPr>
          <p:nvPr/>
        </p:nvCxnSpPr>
        <p:spPr>
          <a:xfrm>
            <a:off x="3248647" y="2010353"/>
            <a:ext cx="4825567" cy="1188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图片 24">
            <a:extLst>
              <a:ext uri="{FF2B5EF4-FFF2-40B4-BE49-F238E27FC236}">
                <a16:creationId xmlns:a16="http://schemas.microsoft.com/office/drawing/2014/main" id="{D66FBC1F-781D-264B-B830-C2403458ED10}"/>
              </a:ext>
            </a:extLst>
          </p:cNvPr>
          <p:cNvPicPr/>
          <p:nvPr/>
        </p:nvPicPr>
        <p:blipFill rotWithShape="1">
          <a:blip r:embed="rId3">
            <a:extLst>
              <a:ext uri="{28A0092B-C50C-407E-A947-70E740481C1C}">
                <a14:useLocalDpi xmlns:a14="http://schemas.microsoft.com/office/drawing/2010/main" val="0"/>
              </a:ext>
            </a:extLst>
          </a:blip>
          <a:srcRect l="16591" t="17162" r="4632" b="46949"/>
          <a:stretch/>
        </p:blipFill>
        <p:spPr bwMode="auto">
          <a:xfrm>
            <a:off x="7117687" y="524205"/>
            <a:ext cx="3819818" cy="2186644"/>
          </a:xfrm>
          <a:prstGeom prst="rect">
            <a:avLst/>
          </a:prstGeom>
          <a:ln>
            <a:noFill/>
          </a:ln>
          <a:extLst>
            <a:ext uri="{53640926-AAD7-44D8-BBD7-CCE9431645EC}">
              <a14:shadowObscured xmlns:a14="http://schemas.microsoft.com/office/drawing/2010/main"/>
            </a:ext>
          </a:extLst>
        </p:spPr>
      </p:pic>
      <p:sp>
        <p:nvSpPr>
          <p:cNvPr id="26" name="矩形 25">
            <a:extLst>
              <a:ext uri="{FF2B5EF4-FFF2-40B4-BE49-F238E27FC236}">
                <a16:creationId xmlns:a16="http://schemas.microsoft.com/office/drawing/2014/main" id="{77991A89-7570-B04C-85C4-5B3F0C6A4B5A}"/>
              </a:ext>
            </a:extLst>
          </p:cNvPr>
          <p:cNvSpPr/>
          <p:nvPr/>
        </p:nvSpPr>
        <p:spPr>
          <a:xfrm>
            <a:off x="5040309" y="4609743"/>
            <a:ext cx="363847" cy="770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zh-CN" altLang="en-US" dirty="0"/>
              <a:t>年龄</a:t>
            </a:r>
          </a:p>
        </p:txBody>
      </p:sp>
      <p:cxnSp>
        <p:nvCxnSpPr>
          <p:cNvPr id="27" name="直线箭头连接符 26">
            <a:extLst>
              <a:ext uri="{FF2B5EF4-FFF2-40B4-BE49-F238E27FC236}">
                <a16:creationId xmlns:a16="http://schemas.microsoft.com/office/drawing/2014/main" id="{454D707D-D081-F14A-BC0C-C16206D53568}"/>
              </a:ext>
            </a:extLst>
          </p:cNvPr>
          <p:cNvCxnSpPr>
            <a:cxnSpLocks/>
          </p:cNvCxnSpPr>
          <p:nvPr/>
        </p:nvCxnSpPr>
        <p:spPr>
          <a:xfrm flipV="1">
            <a:off x="5306298" y="4104687"/>
            <a:ext cx="0" cy="46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D5F1F6F2-B5CC-4844-9B21-D07A46705A2D}"/>
              </a:ext>
            </a:extLst>
          </p:cNvPr>
          <p:cNvSpPr/>
          <p:nvPr/>
        </p:nvSpPr>
        <p:spPr>
          <a:xfrm>
            <a:off x="1044364" y="2701704"/>
            <a:ext cx="2044931" cy="4408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促进提示因素</a:t>
            </a:r>
          </a:p>
        </p:txBody>
      </p:sp>
      <p:sp>
        <p:nvSpPr>
          <p:cNvPr id="29" name="矩形 28">
            <a:extLst>
              <a:ext uri="{FF2B5EF4-FFF2-40B4-BE49-F238E27FC236}">
                <a16:creationId xmlns:a16="http://schemas.microsoft.com/office/drawing/2014/main" id="{99207781-5114-254F-AA59-68A905ECA16A}"/>
              </a:ext>
            </a:extLst>
          </p:cNvPr>
          <p:cNvSpPr/>
          <p:nvPr/>
        </p:nvSpPr>
        <p:spPr>
          <a:xfrm>
            <a:off x="1032005" y="4299844"/>
            <a:ext cx="2044931" cy="432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行为提示因素 </a:t>
            </a:r>
            <a:r>
              <a:rPr kumimoji="1" lang="en-US" altLang="zh-CN" dirty="0"/>
              <a:t>1</a:t>
            </a:r>
            <a:endParaRPr kumimoji="1" lang="zh-CN" altLang="en-US" dirty="0"/>
          </a:p>
        </p:txBody>
      </p:sp>
      <p:sp>
        <p:nvSpPr>
          <p:cNvPr id="30" name="矩形 29">
            <a:extLst>
              <a:ext uri="{FF2B5EF4-FFF2-40B4-BE49-F238E27FC236}">
                <a16:creationId xmlns:a16="http://schemas.microsoft.com/office/drawing/2014/main" id="{62CC9981-3523-D449-A30E-F5EFCFFA5061}"/>
              </a:ext>
            </a:extLst>
          </p:cNvPr>
          <p:cNvSpPr/>
          <p:nvPr/>
        </p:nvSpPr>
        <p:spPr>
          <a:xfrm>
            <a:off x="1044364" y="5163700"/>
            <a:ext cx="2044931" cy="4327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行为提示因素 </a:t>
            </a:r>
            <a:r>
              <a:rPr kumimoji="1" lang="en-US" altLang="zh-CN" dirty="0"/>
              <a:t>2</a:t>
            </a:r>
            <a:endParaRPr kumimoji="1" lang="zh-CN" altLang="en-US" dirty="0"/>
          </a:p>
        </p:txBody>
      </p:sp>
      <p:cxnSp>
        <p:nvCxnSpPr>
          <p:cNvPr id="34" name="直线箭头连接符 33">
            <a:extLst>
              <a:ext uri="{FF2B5EF4-FFF2-40B4-BE49-F238E27FC236}">
                <a16:creationId xmlns:a16="http://schemas.microsoft.com/office/drawing/2014/main" id="{0A9B169C-AABE-0946-B32B-BCD6EEA56696}"/>
              </a:ext>
            </a:extLst>
          </p:cNvPr>
          <p:cNvCxnSpPr>
            <a:cxnSpLocks/>
          </p:cNvCxnSpPr>
          <p:nvPr/>
        </p:nvCxnSpPr>
        <p:spPr>
          <a:xfrm flipV="1">
            <a:off x="3305179" y="4175057"/>
            <a:ext cx="1810518" cy="1175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A64274D1-8E20-0B4D-A4A6-F215CCEA38CF}"/>
              </a:ext>
            </a:extLst>
          </p:cNvPr>
          <p:cNvCxnSpPr>
            <a:cxnSpLocks/>
          </p:cNvCxnSpPr>
          <p:nvPr/>
        </p:nvCxnSpPr>
        <p:spPr>
          <a:xfrm>
            <a:off x="3261030" y="2706539"/>
            <a:ext cx="4286252" cy="63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04E875FF-1AFD-DD46-8B06-EA8CD2405262}"/>
              </a:ext>
            </a:extLst>
          </p:cNvPr>
          <p:cNvSpPr/>
          <p:nvPr/>
        </p:nvSpPr>
        <p:spPr>
          <a:xfrm>
            <a:off x="6005007" y="4609743"/>
            <a:ext cx="394666" cy="155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zh-CN" altLang="en-US" dirty="0"/>
              <a:t>是否被嘲笑</a:t>
            </a:r>
          </a:p>
        </p:txBody>
      </p:sp>
      <p:cxnSp>
        <p:nvCxnSpPr>
          <p:cNvPr id="41" name="直线箭头连接符 40">
            <a:extLst>
              <a:ext uri="{FF2B5EF4-FFF2-40B4-BE49-F238E27FC236}">
                <a16:creationId xmlns:a16="http://schemas.microsoft.com/office/drawing/2014/main" id="{BBFF6AC5-45F6-6444-8576-93C6587FE2EA}"/>
              </a:ext>
            </a:extLst>
          </p:cNvPr>
          <p:cNvCxnSpPr>
            <a:cxnSpLocks/>
          </p:cNvCxnSpPr>
          <p:nvPr/>
        </p:nvCxnSpPr>
        <p:spPr>
          <a:xfrm flipV="1">
            <a:off x="6163037" y="4109927"/>
            <a:ext cx="0" cy="46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a:extLst>
              <a:ext uri="{FF2B5EF4-FFF2-40B4-BE49-F238E27FC236}">
                <a16:creationId xmlns:a16="http://schemas.microsoft.com/office/drawing/2014/main" id="{8C2C90D1-3AAA-5748-A495-3E6CE789AE36}"/>
              </a:ext>
            </a:extLst>
          </p:cNvPr>
          <p:cNvSpPr/>
          <p:nvPr/>
        </p:nvSpPr>
        <p:spPr>
          <a:xfrm>
            <a:off x="1004706" y="6360137"/>
            <a:ext cx="10000601" cy="430887"/>
          </a:xfrm>
          <a:prstGeom prst="rect">
            <a:avLst/>
          </a:prstGeom>
        </p:spPr>
        <p:txBody>
          <a:bodyPr wrap="square">
            <a:spAutoFit/>
          </a:bodyPr>
          <a:lstStyle/>
          <a:p>
            <a:r>
              <a:rPr lang="en-US" altLang="zh-CN" sz="1100" dirty="0">
                <a:solidFill>
                  <a:srgbClr val="333333"/>
                </a:solidFill>
                <a:latin typeface="Microsoft yahei" panose="020B0503020204020204" pitchFamily="34" charset="-122"/>
                <a:ea typeface="Microsoft yahei" panose="020B0503020204020204" pitchFamily="34" charset="-122"/>
              </a:rPr>
              <a:t>[1]</a:t>
            </a:r>
            <a:r>
              <a:rPr lang="zh-CN" altLang="en-US" sz="1100" dirty="0">
                <a:solidFill>
                  <a:srgbClr val="333333"/>
                </a:solidFill>
                <a:latin typeface="Microsoft yahei" panose="020B0503020204020204" pitchFamily="34" charset="-122"/>
                <a:ea typeface="Microsoft yahei" panose="020B0503020204020204" pitchFamily="34" charset="-122"/>
              </a:rPr>
              <a:t>何海珍</a:t>
            </a:r>
            <a:r>
              <a:rPr lang="en-US" altLang="zh-CN" sz="1100" dirty="0">
                <a:solidFill>
                  <a:srgbClr val="333333"/>
                </a:solidFill>
                <a:latin typeface="Microsoft yahei" panose="020B0503020204020204" pitchFamily="34" charset="-122"/>
                <a:ea typeface="Microsoft yahei" panose="020B0503020204020204" pitchFamily="34" charset="-122"/>
              </a:rPr>
              <a:t>,</a:t>
            </a:r>
            <a:r>
              <a:rPr lang="zh-CN" altLang="en-US" sz="1100" dirty="0">
                <a:solidFill>
                  <a:srgbClr val="333333"/>
                </a:solidFill>
                <a:latin typeface="Microsoft yahei" panose="020B0503020204020204" pitchFamily="34" charset="-122"/>
                <a:ea typeface="Microsoft yahei" panose="020B0503020204020204" pitchFamily="34" charset="-122"/>
              </a:rPr>
              <a:t>陈阳阳</a:t>
            </a:r>
            <a:r>
              <a:rPr lang="en-US" altLang="zh-CN" sz="1100" dirty="0">
                <a:solidFill>
                  <a:srgbClr val="333333"/>
                </a:solidFill>
                <a:latin typeface="Microsoft yahei" panose="020B0503020204020204" pitchFamily="34" charset="-122"/>
                <a:ea typeface="Microsoft yahei" panose="020B0503020204020204" pitchFamily="34" charset="-122"/>
              </a:rPr>
              <a:t>,</a:t>
            </a:r>
            <a:r>
              <a:rPr lang="zh-CN" altLang="en-US" sz="1100" dirty="0">
                <a:solidFill>
                  <a:srgbClr val="333333"/>
                </a:solidFill>
                <a:latin typeface="Microsoft yahei" panose="020B0503020204020204" pitchFamily="34" charset="-122"/>
                <a:ea typeface="Microsoft yahei" panose="020B0503020204020204" pitchFamily="34" charset="-122"/>
              </a:rPr>
              <a:t>朱珠</a:t>
            </a:r>
            <a:r>
              <a:rPr lang="en-US" altLang="zh-CN" sz="1100" dirty="0">
                <a:solidFill>
                  <a:srgbClr val="333333"/>
                </a:solidFill>
                <a:latin typeface="Microsoft yahei" panose="020B0503020204020204" pitchFamily="34" charset="-122"/>
                <a:ea typeface="Microsoft yahei" panose="020B0503020204020204" pitchFamily="34" charset="-122"/>
              </a:rPr>
              <a:t>,</a:t>
            </a:r>
            <a:r>
              <a:rPr lang="zh-CN" altLang="en-US" sz="1100" dirty="0">
                <a:solidFill>
                  <a:srgbClr val="333333"/>
                </a:solidFill>
                <a:latin typeface="Microsoft yahei" panose="020B0503020204020204" pitchFamily="34" charset="-122"/>
                <a:ea typeface="Microsoft yahei" panose="020B0503020204020204" pitchFamily="34" charset="-122"/>
              </a:rPr>
              <a:t>那晓娜</a:t>
            </a:r>
            <a:r>
              <a:rPr lang="en-US" altLang="zh-CN" sz="1100" dirty="0">
                <a:solidFill>
                  <a:srgbClr val="333333"/>
                </a:solidFill>
                <a:latin typeface="Microsoft yahei" panose="020B0503020204020204" pitchFamily="34" charset="-122"/>
                <a:ea typeface="Microsoft yahei" panose="020B0503020204020204" pitchFamily="34" charset="-122"/>
              </a:rPr>
              <a:t>,</a:t>
            </a:r>
            <a:r>
              <a:rPr lang="zh-CN" altLang="en-US" sz="1100" dirty="0">
                <a:solidFill>
                  <a:srgbClr val="333333"/>
                </a:solidFill>
                <a:latin typeface="Microsoft yahei" panose="020B0503020204020204" pitchFamily="34" charset="-122"/>
                <a:ea typeface="Microsoft yahei" panose="020B0503020204020204" pitchFamily="34" charset="-122"/>
              </a:rPr>
              <a:t>周桂荣</a:t>
            </a:r>
            <a:r>
              <a:rPr lang="en-US" altLang="zh-CN" sz="1100" dirty="0">
                <a:solidFill>
                  <a:srgbClr val="333333"/>
                </a:solidFill>
                <a:latin typeface="Microsoft yahei" panose="020B0503020204020204" pitchFamily="34" charset="-122"/>
                <a:ea typeface="Microsoft yahei" panose="020B0503020204020204" pitchFamily="34" charset="-122"/>
              </a:rPr>
              <a:t>,</a:t>
            </a:r>
            <a:r>
              <a:rPr lang="zh-CN" altLang="en-US" sz="1100" dirty="0">
                <a:solidFill>
                  <a:srgbClr val="333333"/>
                </a:solidFill>
                <a:latin typeface="Microsoft yahei" panose="020B0503020204020204" pitchFamily="34" charset="-122"/>
                <a:ea typeface="Microsoft yahei" panose="020B0503020204020204" pitchFamily="34" charset="-122"/>
              </a:rPr>
              <a:t>庄国梁 </a:t>
            </a:r>
            <a:r>
              <a:rPr lang="en-US" altLang="zh-CN" sz="1100" dirty="0">
                <a:solidFill>
                  <a:srgbClr val="333333"/>
                </a:solidFill>
                <a:latin typeface="Microsoft yahei" panose="020B0503020204020204" pitchFamily="34" charset="-122"/>
                <a:ea typeface="Microsoft yahei" panose="020B0503020204020204" pitchFamily="34" charset="-122"/>
              </a:rPr>
              <a:t>&amp; </a:t>
            </a:r>
            <a:r>
              <a:rPr lang="zh-CN" altLang="en-US" sz="1100" dirty="0">
                <a:solidFill>
                  <a:srgbClr val="333333"/>
                </a:solidFill>
                <a:latin typeface="Microsoft yahei" panose="020B0503020204020204" pitchFamily="34" charset="-122"/>
                <a:ea typeface="Microsoft yahei" panose="020B0503020204020204" pitchFamily="34" charset="-122"/>
              </a:rPr>
              <a:t>刘爱萍</a:t>
            </a:r>
            <a:r>
              <a:rPr lang="en-US" altLang="zh-CN" sz="1100" dirty="0">
                <a:solidFill>
                  <a:srgbClr val="333333"/>
                </a:solidFill>
                <a:latin typeface="Microsoft yahei" panose="020B0503020204020204" pitchFamily="34" charset="-122"/>
                <a:ea typeface="Microsoft yahei" panose="020B0503020204020204" pitchFamily="34" charset="-122"/>
              </a:rPr>
              <a:t>.(2021).</a:t>
            </a:r>
            <a:r>
              <a:rPr lang="zh-CN" altLang="en-US" sz="1100" dirty="0">
                <a:solidFill>
                  <a:srgbClr val="333333"/>
                </a:solidFill>
                <a:latin typeface="Microsoft yahei" panose="020B0503020204020204" pitchFamily="34" charset="-122"/>
                <a:ea typeface="Microsoft yahei" panose="020B0503020204020204" pitchFamily="34" charset="-122"/>
              </a:rPr>
              <a:t>健康信念因子对缺血性心血管疾病中高风险人群休闲类身体活动的影响</a:t>
            </a:r>
            <a:r>
              <a:rPr lang="en-US" altLang="zh-CN" sz="1100" dirty="0">
                <a:solidFill>
                  <a:srgbClr val="333333"/>
                </a:solidFill>
                <a:latin typeface="Microsoft yahei" panose="020B0503020204020204" pitchFamily="34" charset="-122"/>
                <a:ea typeface="Microsoft yahei" panose="020B0503020204020204" pitchFamily="34" charset="-122"/>
              </a:rPr>
              <a:t>. </a:t>
            </a:r>
            <a:r>
              <a:rPr lang="zh-CN" altLang="en-US" sz="1100" i="1" dirty="0">
                <a:solidFill>
                  <a:srgbClr val="333333"/>
                </a:solidFill>
                <a:latin typeface="Microsoft yahei" panose="020B0503020204020204" pitchFamily="34" charset="-122"/>
                <a:ea typeface="Microsoft yahei" panose="020B0503020204020204" pitchFamily="34" charset="-122"/>
              </a:rPr>
              <a:t>中国健康教育</a:t>
            </a:r>
            <a:r>
              <a:rPr lang="en-US" altLang="zh-CN" sz="1100" dirty="0">
                <a:solidFill>
                  <a:srgbClr val="333333"/>
                </a:solidFill>
                <a:latin typeface="Microsoft yahei" panose="020B0503020204020204" pitchFamily="34" charset="-122"/>
                <a:ea typeface="Microsoft yahei" panose="020B0503020204020204" pitchFamily="34" charset="-122"/>
              </a:rPr>
              <a:t>(06),511-516. doi:10.16168/j.cnki.issn.1002-9982.2021.06.007.</a:t>
            </a:r>
            <a:endParaRPr lang="zh-CN" altLang="en-US" sz="1100" dirty="0"/>
          </a:p>
        </p:txBody>
      </p:sp>
      <p:sp>
        <p:nvSpPr>
          <p:cNvPr id="3" name="文本框 2">
            <a:extLst>
              <a:ext uri="{FF2B5EF4-FFF2-40B4-BE49-F238E27FC236}">
                <a16:creationId xmlns:a16="http://schemas.microsoft.com/office/drawing/2014/main" id="{5B95EFE9-F09A-2744-8CC8-4CD14D202298}"/>
              </a:ext>
            </a:extLst>
          </p:cNvPr>
          <p:cNvSpPr txBox="1"/>
          <p:nvPr/>
        </p:nvSpPr>
        <p:spPr>
          <a:xfrm>
            <a:off x="3653533" y="4363304"/>
            <a:ext cx="678872" cy="369332"/>
          </a:xfrm>
          <a:prstGeom prst="rect">
            <a:avLst/>
          </a:prstGeom>
          <a:noFill/>
        </p:spPr>
        <p:txBody>
          <a:bodyPr wrap="square" rtlCol="0">
            <a:spAutoFit/>
          </a:bodyPr>
          <a:lstStyle/>
          <a:p>
            <a:r>
              <a:rPr kumimoji="1" lang="zh-CN" altLang="en-US" dirty="0"/>
              <a:t>＋</a:t>
            </a:r>
          </a:p>
        </p:txBody>
      </p:sp>
      <p:sp>
        <p:nvSpPr>
          <p:cNvPr id="31" name="文本框 30">
            <a:extLst>
              <a:ext uri="{FF2B5EF4-FFF2-40B4-BE49-F238E27FC236}">
                <a16:creationId xmlns:a16="http://schemas.microsoft.com/office/drawing/2014/main" id="{F4FE364F-67D8-A54A-A442-E427D746C8DE}"/>
              </a:ext>
            </a:extLst>
          </p:cNvPr>
          <p:cNvSpPr txBox="1"/>
          <p:nvPr/>
        </p:nvSpPr>
        <p:spPr>
          <a:xfrm>
            <a:off x="3992969" y="4775811"/>
            <a:ext cx="678872" cy="369332"/>
          </a:xfrm>
          <a:prstGeom prst="rect">
            <a:avLst/>
          </a:prstGeom>
          <a:noFill/>
        </p:spPr>
        <p:txBody>
          <a:bodyPr wrap="square" rtlCol="0">
            <a:spAutoFit/>
          </a:bodyPr>
          <a:lstStyle/>
          <a:p>
            <a:r>
              <a:rPr kumimoji="1" lang="zh-CN" altLang="en-US" dirty="0"/>
              <a:t>＋</a:t>
            </a:r>
          </a:p>
        </p:txBody>
      </p:sp>
      <p:sp>
        <p:nvSpPr>
          <p:cNvPr id="32" name="文本框 31">
            <a:extLst>
              <a:ext uri="{FF2B5EF4-FFF2-40B4-BE49-F238E27FC236}">
                <a16:creationId xmlns:a16="http://schemas.microsoft.com/office/drawing/2014/main" id="{E6DE295B-DC25-C842-9D47-968BABF480FB}"/>
              </a:ext>
            </a:extLst>
          </p:cNvPr>
          <p:cNvSpPr txBox="1"/>
          <p:nvPr/>
        </p:nvSpPr>
        <p:spPr>
          <a:xfrm>
            <a:off x="5404156" y="2145784"/>
            <a:ext cx="678872" cy="369332"/>
          </a:xfrm>
          <a:prstGeom prst="rect">
            <a:avLst/>
          </a:prstGeom>
          <a:noFill/>
        </p:spPr>
        <p:txBody>
          <a:bodyPr wrap="square" rtlCol="0">
            <a:spAutoFit/>
          </a:bodyPr>
          <a:lstStyle/>
          <a:p>
            <a:r>
              <a:rPr kumimoji="1" lang="zh-CN" altLang="en-US" dirty="0"/>
              <a:t>＋</a:t>
            </a:r>
          </a:p>
        </p:txBody>
      </p:sp>
      <p:sp>
        <p:nvSpPr>
          <p:cNvPr id="33" name="文本框 32">
            <a:extLst>
              <a:ext uri="{FF2B5EF4-FFF2-40B4-BE49-F238E27FC236}">
                <a16:creationId xmlns:a16="http://schemas.microsoft.com/office/drawing/2014/main" id="{D3F6D9F8-75D5-B242-981A-05DED1A1051B}"/>
              </a:ext>
            </a:extLst>
          </p:cNvPr>
          <p:cNvSpPr txBox="1"/>
          <p:nvPr/>
        </p:nvSpPr>
        <p:spPr>
          <a:xfrm>
            <a:off x="4559212" y="2560772"/>
            <a:ext cx="678872" cy="369332"/>
          </a:xfrm>
          <a:prstGeom prst="rect">
            <a:avLst/>
          </a:prstGeom>
          <a:noFill/>
        </p:spPr>
        <p:txBody>
          <a:bodyPr wrap="square" rtlCol="0">
            <a:spAutoFit/>
          </a:bodyPr>
          <a:lstStyle/>
          <a:p>
            <a:r>
              <a:rPr kumimoji="1" lang="zh-CN" altLang="en-US" dirty="0"/>
              <a:t>＋</a:t>
            </a:r>
          </a:p>
        </p:txBody>
      </p:sp>
      <p:sp>
        <p:nvSpPr>
          <p:cNvPr id="4" name="文本框 3">
            <a:extLst>
              <a:ext uri="{FF2B5EF4-FFF2-40B4-BE49-F238E27FC236}">
                <a16:creationId xmlns:a16="http://schemas.microsoft.com/office/drawing/2014/main" id="{28B8896B-11FE-CE44-9E05-A814CF2BF97D}"/>
              </a:ext>
            </a:extLst>
          </p:cNvPr>
          <p:cNvSpPr txBox="1"/>
          <p:nvPr/>
        </p:nvSpPr>
        <p:spPr>
          <a:xfrm>
            <a:off x="3574050" y="3381044"/>
            <a:ext cx="415498" cy="369332"/>
          </a:xfrm>
          <a:prstGeom prst="rect">
            <a:avLst/>
          </a:prstGeom>
          <a:noFill/>
        </p:spPr>
        <p:txBody>
          <a:bodyPr wrap="none" rtlCol="0">
            <a:spAutoFit/>
          </a:bodyPr>
          <a:lstStyle/>
          <a:p>
            <a:r>
              <a:rPr kumimoji="1" lang="en-US" altLang="zh-CN" dirty="0"/>
              <a:t>➖</a:t>
            </a:r>
            <a:endParaRPr kumimoji="1" lang="zh-CN" altLang="en-US" dirty="0"/>
          </a:p>
        </p:txBody>
      </p:sp>
      <p:sp>
        <p:nvSpPr>
          <p:cNvPr id="35" name="文本框 34">
            <a:extLst>
              <a:ext uri="{FF2B5EF4-FFF2-40B4-BE49-F238E27FC236}">
                <a16:creationId xmlns:a16="http://schemas.microsoft.com/office/drawing/2014/main" id="{7DBE1BC8-EFB8-DB44-A81D-9909B601DAFF}"/>
              </a:ext>
            </a:extLst>
          </p:cNvPr>
          <p:cNvSpPr txBox="1"/>
          <p:nvPr/>
        </p:nvSpPr>
        <p:spPr>
          <a:xfrm>
            <a:off x="4192111" y="2936265"/>
            <a:ext cx="415498" cy="369332"/>
          </a:xfrm>
          <a:prstGeom prst="rect">
            <a:avLst/>
          </a:prstGeom>
          <a:noFill/>
        </p:spPr>
        <p:txBody>
          <a:bodyPr wrap="non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140524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8" name="图片占位符 437">
            <a:extLst>
              <a:ext uri="{FF2B5EF4-FFF2-40B4-BE49-F238E27FC236}">
                <a16:creationId xmlns:a16="http://schemas.microsoft.com/office/drawing/2014/main" id="{02288FC9-F887-45CE-AA11-EC4B3A235E48}"/>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5" name="菱形 4">
            <a:extLst>
              <a:ext uri="{FF2B5EF4-FFF2-40B4-BE49-F238E27FC236}">
                <a16:creationId xmlns:a16="http://schemas.microsoft.com/office/drawing/2014/main" id="{8E3E72ED-C77C-4465-BEC7-5CF4C5BA2B6F}"/>
              </a:ext>
            </a:extLst>
          </p:cNvPr>
          <p:cNvSpPr/>
          <p:nvPr/>
        </p:nvSpPr>
        <p:spPr>
          <a:xfrm>
            <a:off x="5737928" y="9937"/>
            <a:ext cx="4937327" cy="4937327"/>
          </a:xfrm>
          <a:prstGeom prst="diamond">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5" name="任意多边形: 形状 414">
            <a:extLst>
              <a:ext uri="{FF2B5EF4-FFF2-40B4-BE49-F238E27FC236}">
                <a16:creationId xmlns:a16="http://schemas.microsoft.com/office/drawing/2014/main" id="{B6A71BCC-0956-44AA-88FC-87EBB0C0B720}"/>
              </a:ext>
            </a:extLst>
          </p:cNvPr>
          <p:cNvSpPr/>
          <p:nvPr/>
        </p:nvSpPr>
        <p:spPr>
          <a:xfrm>
            <a:off x="8210508" y="2482307"/>
            <a:ext cx="3994847" cy="4375693"/>
          </a:xfrm>
          <a:custGeom>
            <a:avLst/>
            <a:gdLst>
              <a:gd name="connsiteX0" fmla="*/ 2474686 w 4014726"/>
              <a:gd name="connsiteY0" fmla="*/ 0 h 4397467"/>
              <a:gd name="connsiteX1" fmla="*/ 4014726 w 4014726"/>
              <a:gd name="connsiteY1" fmla="*/ 1540041 h 4397467"/>
              <a:gd name="connsiteX2" fmla="*/ 4014726 w 4014726"/>
              <a:gd name="connsiteY2" fmla="*/ 3409331 h 4397467"/>
              <a:gd name="connsiteX3" fmla="*/ 3026590 w 4014726"/>
              <a:gd name="connsiteY3" fmla="*/ 4397467 h 4397467"/>
              <a:gd name="connsiteX4" fmla="*/ 1922782 w 4014726"/>
              <a:gd name="connsiteY4" fmla="*/ 4397467 h 4397467"/>
              <a:gd name="connsiteX5" fmla="*/ 0 w 4014726"/>
              <a:gd name="connsiteY5" fmla="*/ 2474686 h 4397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4726" h="4397467">
                <a:moveTo>
                  <a:pt x="2474686" y="0"/>
                </a:moveTo>
                <a:lnTo>
                  <a:pt x="4014726" y="1540041"/>
                </a:lnTo>
                <a:lnTo>
                  <a:pt x="4014726" y="3409331"/>
                </a:lnTo>
                <a:lnTo>
                  <a:pt x="3026590" y="4397467"/>
                </a:lnTo>
                <a:lnTo>
                  <a:pt x="1922782" y="4397467"/>
                </a:lnTo>
                <a:lnTo>
                  <a:pt x="0" y="2474686"/>
                </a:ln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1" name="任意多边形: 形状 410">
            <a:extLst>
              <a:ext uri="{FF2B5EF4-FFF2-40B4-BE49-F238E27FC236}">
                <a16:creationId xmlns:a16="http://schemas.microsoft.com/office/drawing/2014/main" id="{98BE3547-0A56-4D12-A064-F0E551989EC5}"/>
              </a:ext>
            </a:extLst>
          </p:cNvPr>
          <p:cNvSpPr/>
          <p:nvPr/>
        </p:nvSpPr>
        <p:spPr>
          <a:xfrm>
            <a:off x="10665271" y="930386"/>
            <a:ext cx="1540086" cy="3080171"/>
          </a:xfrm>
          <a:custGeom>
            <a:avLst/>
            <a:gdLst>
              <a:gd name="connsiteX0" fmla="*/ 1540086 w 1540086"/>
              <a:gd name="connsiteY0" fmla="*/ 0 h 3080171"/>
              <a:gd name="connsiteX1" fmla="*/ 1540086 w 1540086"/>
              <a:gd name="connsiteY1" fmla="*/ 3080171 h 3080171"/>
              <a:gd name="connsiteX2" fmla="*/ 0 w 1540086"/>
              <a:gd name="connsiteY2" fmla="*/ 1540086 h 3080171"/>
            </a:gdLst>
            <a:ahLst/>
            <a:cxnLst>
              <a:cxn ang="0">
                <a:pos x="connsiteX0" y="connsiteY0"/>
              </a:cxn>
              <a:cxn ang="0">
                <a:pos x="connsiteX1" y="connsiteY1"/>
              </a:cxn>
              <a:cxn ang="0">
                <a:pos x="connsiteX2" y="connsiteY2"/>
              </a:cxn>
            </a:cxnLst>
            <a:rect l="l" t="t" r="r" b="b"/>
            <a:pathLst>
              <a:path w="1540086" h="3080171">
                <a:moveTo>
                  <a:pt x="1540086" y="0"/>
                </a:moveTo>
                <a:lnTo>
                  <a:pt x="1540086" y="3080171"/>
                </a:lnTo>
                <a:lnTo>
                  <a:pt x="0" y="1540086"/>
                </a:lnTo>
                <a:close/>
              </a:path>
            </a:pathLst>
          </a:cu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4" name="任意多边形: 形状 413">
            <a:extLst>
              <a:ext uri="{FF2B5EF4-FFF2-40B4-BE49-F238E27FC236}">
                <a16:creationId xmlns:a16="http://schemas.microsoft.com/office/drawing/2014/main" id="{F1BD2BFA-44D8-492D-A44C-5370A9FC5D42}"/>
              </a:ext>
            </a:extLst>
          </p:cNvPr>
          <p:cNvSpPr/>
          <p:nvPr/>
        </p:nvSpPr>
        <p:spPr>
          <a:xfrm>
            <a:off x="8195579" y="-7831"/>
            <a:ext cx="4009778" cy="2486731"/>
          </a:xfrm>
          <a:custGeom>
            <a:avLst/>
            <a:gdLst>
              <a:gd name="connsiteX0" fmla="*/ 12046 w 4009778"/>
              <a:gd name="connsiteY0" fmla="*/ 0 h 2486731"/>
              <a:gd name="connsiteX1" fmla="*/ 4009778 w 4009778"/>
              <a:gd name="connsiteY1" fmla="*/ 0 h 2486731"/>
              <a:gd name="connsiteX2" fmla="*/ 4009778 w 4009778"/>
              <a:gd name="connsiteY2" fmla="*/ 951638 h 2486731"/>
              <a:gd name="connsiteX3" fmla="*/ 2474685 w 4009778"/>
              <a:gd name="connsiteY3" fmla="*/ 2486731 h 2486731"/>
              <a:gd name="connsiteX4" fmla="*/ 0 w 4009778"/>
              <a:gd name="connsiteY4" fmla="*/ 12046 h 2486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778" h="2486731">
                <a:moveTo>
                  <a:pt x="12046" y="0"/>
                </a:moveTo>
                <a:lnTo>
                  <a:pt x="4009778" y="0"/>
                </a:lnTo>
                <a:lnTo>
                  <a:pt x="4009778" y="951638"/>
                </a:lnTo>
                <a:lnTo>
                  <a:pt x="2474685" y="2486731"/>
                </a:lnTo>
                <a:lnTo>
                  <a:pt x="0" y="12046"/>
                </a:ln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419" name="图片 418">
            <a:extLst>
              <a:ext uri="{FF2B5EF4-FFF2-40B4-BE49-F238E27FC236}">
                <a16:creationId xmlns:a16="http://schemas.microsoft.com/office/drawing/2014/main" id="{D7DA2D33-EAEF-4CCF-A051-9903E13AA0E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08" name="图片 407">
            <a:extLst>
              <a:ext uri="{FF2B5EF4-FFF2-40B4-BE49-F238E27FC236}">
                <a16:creationId xmlns:a16="http://schemas.microsoft.com/office/drawing/2014/main" id="{461738C6-0E73-413D-ACCA-64FF0EF06360}"/>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13" name="任意多边形: 形状 412">
            <a:extLst>
              <a:ext uri="{FF2B5EF4-FFF2-40B4-BE49-F238E27FC236}">
                <a16:creationId xmlns:a16="http://schemas.microsoft.com/office/drawing/2014/main" id="{4A60D0BA-13E0-43FA-81C0-8A06E8BFC034}"/>
              </a:ext>
            </a:extLst>
          </p:cNvPr>
          <p:cNvSpPr/>
          <p:nvPr/>
        </p:nvSpPr>
        <p:spPr>
          <a:xfrm>
            <a:off x="3261138" y="-7831"/>
            <a:ext cx="4949371" cy="2492455"/>
          </a:xfrm>
          <a:custGeom>
            <a:avLst/>
            <a:gdLst>
              <a:gd name="connsiteX0" fmla="*/ 17770 w 4949371"/>
              <a:gd name="connsiteY0" fmla="*/ 0 h 2492455"/>
              <a:gd name="connsiteX1" fmla="*/ 4931601 w 4949371"/>
              <a:gd name="connsiteY1" fmla="*/ 0 h 2492455"/>
              <a:gd name="connsiteX2" fmla="*/ 4949371 w 4949371"/>
              <a:gd name="connsiteY2" fmla="*/ 17770 h 2492455"/>
              <a:gd name="connsiteX3" fmla="*/ 2474686 w 4949371"/>
              <a:gd name="connsiteY3" fmla="*/ 2492455 h 2492455"/>
              <a:gd name="connsiteX4" fmla="*/ 0 w 4949371"/>
              <a:gd name="connsiteY4" fmla="*/ 17770 h 24924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9371" h="2492455">
                <a:moveTo>
                  <a:pt x="17770" y="0"/>
                </a:moveTo>
                <a:lnTo>
                  <a:pt x="4931601" y="0"/>
                </a:lnTo>
                <a:lnTo>
                  <a:pt x="4949371" y="17770"/>
                </a:lnTo>
                <a:lnTo>
                  <a:pt x="2474686" y="2492455"/>
                </a:lnTo>
                <a:lnTo>
                  <a:pt x="0" y="17770"/>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7" name="任意多边形: 形状 416">
            <a:extLst>
              <a:ext uri="{FF2B5EF4-FFF2-40B4-BE49-F238E27FC236}">
                <a16:creationId xmlns:a16="http://schemas.microsoft.com/office/drawing/2014/main" id="{C53D5117-FCEA-4B51-BE3F-302F6F06D6F9}"/>
              </a:ext>
            </a:extLst>
          </p:cNvPr>
          <p:cNvSpPr/>
          <p:nvPr/>
        </p:nvSpPr>
        <p:spPr>
          <a:xfrm>
            <a:off x="1" y="5068208"/>
            <a:ext cx="1789793" cy="1789793"/>
          </a:xfrm>
          <a:custGeom>
            <a:avLst/>
            <a:gdLst>
              <a:gd name="connsiteX0" fmla="*/ 0 w 1789793"/>
              <a:gd name="connsiteY0" fmla="*/ 0 h 1789793"/>
              <a:gd name="connsiteX1" fmla="*/ 1789793 w 1789793"/>
              <a:gd name="connsiteY1" fmla="*/ 1789793 h 1789793"/>
              <a:gd name="connsiteX2" fmla="*/ 0 w 1789793"/>
              <a:gd name="connsiteY2" fmla="*/ 1789793 h 1789793"/>
            </a:gdLst>
            <a:ahLst/>
            <a:cxnLst>
              <a:cxn ang="0">
                <a:pos x="connsiteX0" y="connsiteY0"/>
              </a:cxn>
              <a:cxn ang="0">
                <a:pos x="connsiteX1" y="connsiteY1"/>
              </a:cxn>
              <a:cxn ang="0">
                <a:pos x="connsiteX2" y="connsiteY2"/>
              </a:cxn>
            </a:cxnLst>
            <a:rect l="l" t="t" r="r" b="b"/>
            <a:pathLst>
              <a:path w="1789793" h="1789793">
                <a:moveTo>
                  <a:pt x="0" y="0"/>
                </a:moveTo>
                <a:lnTo>
                  <a:pt x="1789793" y="1789793"/>
                </a:lnTo>
                <a:lnTo>
                  <a:pt x="0" y="1789793"/>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1" name="直接连接符 420">
            <a:extLst>
              <a:ext uri="{FF2B5EF4-FFF2-40B4-BE49-F238E27FC236}">
                <a16:creationId xmlns:a16="http://schemas.microsoft.com/office/drawing/2014/main" id="{C9F3FC43-BEAA-49A7-8F66-484CFC4E8B7C}"/>
              </a:ext>
            </a:extLst>
          </p:cNvPr>
          <p:cNvCxnSpPr>
            <a:cxnSpLocks/>
          </p:cNvCxnSpPr>
          <p:nvPr/>
        </p:nvCxnSpPr>
        <p:spPr>
          <a:xfrm flipH="1">
            <a:off x="687816" y="1933411"/>
            <a:ext cx="237119"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442" name="文本框 441">
            <a:extLst>
              <a:ext uri="{FF2B5EF4-FFF2-40B4-BE49-F238E27FC236}">
                <a16:creationId xmlns:a16="http://schemas.microsoft.com/office/drawing/2014/main" id="{1EC31F8E-7C07-40FF-8907-584BF9D7F9A4}"/>
              </a:ext>
            </a:extLst>
          </p:cNvPr>
          <p:cNvSpPr txBox="1"/>
          <p:nvPr/>
        </p:nvSpPr>
        <p:spPr>
          <a:xfrm>
            <a:off x="563480" y="3224031"/>
            <a:ext cx="3262432" cy="830997"/>
          </a:xfrm>
          <a:prstGeom prst="rect">
            <a:avLst/>
          </a:prstGeom>
          <a:noFill/>
        </p:spPr>
        <p:txBody>
          <a:bodyPr wrap="none" rtlCol="0">
            <a:spAutoFit/>
            <a:scene3d>
              <a:camera prst="orthographicFront"/>
              <a:lightRig rig="threePt" dir="t"/>
            </a:scene3d>
            <a:sp3d contourW="12700"/>
          </a:bodyPr>
          <a:lstStyle/>
          <a:p>
            <a:r>
              <a:rPr lang="zh-CN" altLang="en-US" sz="4800" b="1" dirty="0">
                <a:solidFill>
                  <a:srgbClr val="8B0012"/>
                </a:solidFill>
                <a:effectLst>
                  <a:reflection blurRad="6350" stA="31000" endPos="50000" dist="76200" dir="5400000" sy="-100000" algn="bl" rotWithShape="0"/>
                </a:effectLst>
                <a:latin typeface="+mn-ea"/>
              </a:rPr>
              <a:t>谢谢聆听！</a:t>
            </a:r>
          </a:p>
        </p:txBody>
      </p:sp>
      <p:sp>
        <p:nvSpPr>
          <p:cNvPr id="459" name="文本框 458">
            <a:extLst>
              <a:ext uri="{FF2B5EF4-FFF2-40B4-BE49-F238E27FC236}">
                <a16:creationId xmlns:a16="http://schemas.microsoft.com/office/drawing/2014/main" id="{1A2AB276-7C49-4E7E-B7E3-0E8E4ABBE6E3}"/>
              </a:ext>
            </a:extLst>
          </p:cNvPr>
          <p:cNvSpPr txBox="1"/>
          <p:nvPr/>
        </p:nvSpPr>
        <p:spPr>
          <a:xfrm>
            <a:off x="591432" y="2109708"/>
            <a:ext cx="3108499" cy="960519"/>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5400" b="1" dirty="0">
                <a:solidFill>
                  <a:srgbClr val="8B0012"/>
                </a:solidFill>
                <a:ea typeface="+mj-ea"/>
              </a:rPr>
              <a:t>THANKS</a:t>
            </a:r>
          </a:p>
        </p:txBody>
      </p:sp>
      <p:pic>
        <p:nvPicPr>
          <p:cNvPr id="24" name="图片 2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7816" y="501989"/>
            <a:ext cx="2195085" cy="616555"/>
          </a:xfrm>
          <a:prstGeom prst="rect">
            <a:avLst/>
          </a:prstGeom>
        </p:spPr>
      </p:pic>
    </p:spTree>
    <p:extLst>
      <p:ext uri="{BB962C8B-B14F-4D97-AF65-F5344CB8AC3E}">
        <p14:creationId xmlns:p14="http://schemas.microsoft.com/office/powerpoint/2010/main" val="3396403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wipe(down)">
                                      <p:cBhvr>
                                        <p:cTn id="7" dur="500"/>
                                        <p:tgtEl>
                                          <p:spTgt spid="421"/>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459"/>
                                        </p:tgtEl>
                                        <p:attrNameLst>
                                          <p:attrName>style.visibility</p:attrName>
                                        </p:attrNameLst>
                                      </p:cBhvr>
                                      <p:to>
                                        <p:strVal val="visible"/>
                                      </p:to>
                                    </p:set>
                                    <p:animEffect transition="in" filter="fade">
                                      <p:cBhvr>
                                        <p:cTn id="11" dur="1000"/>
                                        <p:tgtEl>
                                          <p:spTgt spid="459"/>
                                        </p:tgtEl>
                                      </p:cBhvr>
                                    </p:animEffect>
                                    <p:anim calcmode="lin" valueType="num">
                                      <p:cBhvr>
                                        <p:cTn id="12" dur="1000" fill="hold"/>
                                        <p:tgtEl>
                                          <p:spTgt spid="459"/>
                                        </p:tgtEl>
                                        <p:attrNameLst>
                                          <p:attrName>ppt_x</p:attrName>
                                        </p:attrNameLst>
                                      </p:cBhvr>
                                      <p:tavLst>
                                        <p:tav tm="0">
                                          <p:val>
                                            <p:strVal val="#ppt_x"/>
                                          </p:val>
                                        </p:tav>
                                        <p:tav tm="100000">
                                          <p:val>
                                            <p:strVal val="#ppt_x"/>
                                          </p:val>
                                        </p:tav>
                                      </p:tavLst>
                                    </p:anim>
                                    <p:anim calcmode="lin" valueType="num">
                                      <p:cBhvr>
                                        <p:cTn id="13" dur="1000" fill="hold"/>
                                        <p:tgtEl>
                                          <p:spTgt spid="459"/>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42"/>
                                        </p:tgtEl>
                                        <p:attrNameLst>
                                          <p:attrName>style.visibility</p:attrName>
                                        </p:attrNameLst>
                                      </p:cBhvr>
                                      <p:to>
                                        <p:strVal val="visible"/>
                                      </p:to>
                                    </p:set>
                                    <p:animEffect transition="in" filter="fade">
                                      <p:cBhvr>
                                        <p:cTn id="16" dur="1000"/>
                                        <p:tgtEl>
                                          <p:spTgt spid="442"/>
                                        </p:tgtEl>
                                      </p:cBhvr>
                                    </p:animEffect>
                                    <p:anim calcmode="lin" valueType="num">
                                      <p:cBhvr>
                                        <p:cTn id="17" dur="1000" fill="hold"/>
                                        <p:tgtEl>
                                          <p:spTgt spid="442"/>
                                        </p:tgtEl>
                                        <p:attrNameLst>
                                          <p:attrName>ppt_x</p:attrName>
                                        </p:attrNameLst>
                                      </p:cBhvr>
                                      <p:tavLst>
                                        <p:tav tm="0">
                                          <p:val>
                                            <p:strVal val="#ppt_x"/>
                                          </p:val>
                                        </p:tav>
                                        <p:tav tm="100000">
                                          <p:val>
                                            <p:strVal val="#ppt_x"/>
                                          </p:val>
                                        </p:tav>
                                      </p:tavLst>
                                    </p:anim>
                                    <p:anim calcmode="lin" valueType="num">
                                      <p:cBhvr>
                                        <p:cTn id="18" dur="1000" fill="hold"/>
                                        <p:tgtEl>
                                          <p:spTgt spid="4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p:bldP spid="4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占位符 41">
            <a:extLst>
              <a:ext uri="{FF2B5EF4-FFF2-40B4-BE49-F238E27FC236}">
                <a16:creationId xmlns:a16="http://schemas.microsoft.com/office/drawing/2014/main" id="{8BD3F2D8-2630-4A89-A6E0-1A7940FC2491}"/>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val="0"/>
              </a:ext>
            </a:extLst>
          </a:blip>
          <a:srcRect/>
          <a:stretch>
            <a:fillRect/>
          </a:stretch>
        </p:blipFill>
        <p:spPr/>
      </p:pic>
      <p:sp>
        <p:nvSpPr>
          <p:cNvPr id="28" name="任意多边形: 形状 27">
            <a:extLst>
              <a:ext uri="{FF2B5EF4-FFF2-40B4-BE49-F238E27FC236}">
                <a16:creationId xmlns:a16="http://schemas.microsoft.com/office/drawing/2014/main" id="{E0286742-C68E-42A2-9FBF-9024F9C4E4F1}"/>
              </a:ext>
            </a:extLst>
          </p:cNvPr>
          <p:cNvSpPr/>
          <p:nvPr/>
        </p:nvSpPr>
        <p:spPr>
          <a:xfrm>
            <a:off x="0" y="1"/>
            <a:ext cx="10244802" cy="6858001"/>
          </a:xfrm>
          <a:custGeom>
            <a:avLst/>
            <a:gdLst>
              <a:gd name="connsiteX0" fmla="*/ 0 w 10244802"/>
              <a:gd name="connsiteY0" fmla="*/ 0 h 6858001"/>
              <a:gd name="connsiteX1" fmla="*/ 3386801 w 10244802"/>
              <a:gd name="connsiteY1" fmla="*/ 0 h 6858001"/>
              <a:gd name="connsiteX2" fmla="*/ 10244802 w 10244802"/>
              <a:gd name="connsiteY2" fmla="*/ 6858001 h 6858001"/>
              <a:gd name="connsiteX3" fmla="*/ 0 w 1024480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0244802" h="6858001">
                <a:moveTo>
                  <a:pt x="0" y="0"/>
                </a:moveTo>
                <a:lnTo>
                  <a:pt x="3386801" y="0"/>
                </a:lnTo>
                <a:lnTo>
                  <a:pt x="10244802" y="6858001"/>
                </a:lnTo>
                <a:lnTo>
                  <a:pt x="0" y="6858001"/>
                </a:lnTo>
                <a:close/>
              </a:path>
            </a:pathLst>
          </a:custGeom>
          <a:solidFill>
            <a:schemeClr val="accent2">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C9E1FFE9-AFD3-4B2C-B9DA-34FF7F244A9A}"/>
              </a:ext>
            </a:extLst>
          </p:cNvPr>
          <p:cNvSpPr/>
          <p:nvPr/>
        </p:nvSpPr>
        <p:spPr>
          <a:xfrm>
            <a:off x="1" y="1"/>
            <a:ext cx="7160139" cy="6858001"/>
          </a:xfrm>
          <a:custGeom>
            <a:avLst/>
            <a:gdLst>
              <a:gd name="connsiteX0" fmla="*/ 7160138 w 7160139"/>
              <a:gd name="connsiteY0" fmla="*/ 0 h 6858001"/>
              <a:gd name="connsiteX1" fmla="*/ 7160139 w 7160139"/>
              <a:gd name="connsiteY1" fmla="*/ 0 h 6858001"/>
              <a:gd name="connsiteX2" fmla="*/ 5281945 w 7160139"/>
              <a:gd name="connsiteY2" fmla="*/ 1878195 h 6858001"/>
              <a:gd name="connsiteX3" fmla="*/ 0 w 7160139"/>
              <a:gd name="connsiteY3" fmla="*/ 0 h 6858001"/>
              <a:gd name="connsiteX4" fmla="*/ 3386802 w 7160139"/>
              <a:gd name="connsiteY4" fmla="*/ 0 h 6858001"/>
              <a:gd name="connsiteX5" fmla="*/ 5273470 w 7160139"/>
              <a:gd name="connsiteY5" fmla="*/ 1886669 h 6858001"/>
              <a:gd name="connsiteX6" fmla="*/ 302138 w 7160139"/>
              <a:gd name="connsiteY6" fmla="*/ 6858001 h 6858001"/>
              <a:gd name="connsiteX7" fmla="*/ 0 w 7160139"/>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0139" h="6858001">
                <a:moveTo>
                  <a:pt x="7160138" y="0"/>
                </a:moveTo>
                <a:lnTo>
                  <a:pt x="7160139" y="0"/>
                </a:lnTo>
                <a:lnTo>
                  <a:pt x="5281945" y="1878195"/>
                </a:lnTo>
                <a:close/>
                <a:moveTo>
                  <a:pt x="0" y="0"/>
                </a:moveTo>
                <a:lnTo>
                  <a:pt x="3386802" y="0"/>
                </a:lnTo>
                <a:lnTo>
                  <a:pt x="5273470" y="1886669"/>
                </a:lnTo>
                <a:lnTo>
                  <a:pt x="302138" y="6858001"/>
                </a:lnTo>
                <a:lnTo>
                  <a:pt x="0" y="6858001"/>
                </a:lnTo>
                <a:close/>
              </a:path>
            </a:pathLst>
          </a:cu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9FCF8386-0C8F-442B-9840-781F6BA64C39}"/>
              </a:ext>
            </a:extLst>
          </p:cNvPr>
          <p:cNvSpPr/>
          <p:nvPr/>
        </p:nvSpPr>
        <p:spPr>
          <a:xfrm>
            <a:off x="3386803" y="1"/>
            <a:ext cx="3773336" cy="1886669"/>
          </a:xfrm>
          <a:custGeom>
            <a:avLst/>
            <a:gdLst>
              <a:gd name="connsiteX0" fmla="*/ 0 w 3773336"/>
              <a:gd name="connsiteY0" fmla="*/ 0 h 1886669"/>
              <a:gd name="connsiteX1" fmla="*/ 3773336 w 3773336"/>
              <a:gd name="connsiteY1" fmla="*/ 0 h 1886669"/>
              <a:gd name="connsiteX2" fmla="*/ 1886668 w 3773336"/>
              <a:gd name="connsiteY2" fmla="*/ 1886669 h 1886669"/>
            </a:gdLst>
            <a:ahLst/>
            <a:cxnLst>
              <a:cxn ang="0">
                <a:pos x="connsiteX0" y="connsiteY0"/>
              </a:cxn>
              <a:cxn ang="0">
                <a:pos x="connsiteX1" y="connsiteY1"/>
              </a:cxn>
              <a:cxn ang="0">
                <a:pos x="connsiteX2" y="connsiteY2"/>
              </a:cxn>
            </a:cxnLst>
            <a:rect l="l" t="t" r="r" b="b"/>
            <a:pathLst>
              <a:path w="3773336" h="1886669">
                <a:moveTo>
                  <a:pt x="0" y="0"/>
                </a:moveTo>
                <a:lnTo>
                  <a:pt x="3773336" y="0"/>
                </a:lnTo>
                <a:lnTo>
                  <a:pt x="1886668" y="1886669"/>
                </a:lnTo>
                <a:close/>
              </a:path>
            </a:pathLst>
          </a:cu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DCFBAD05-E0B9-4421-B234-0E319C76D802}"/>
              </a:ext>
            </a:extLst>
          </p:cNvPr>
          <p:cNvPicPr>
            <a:picLocks noChangeAspect="1"/>
          </p:cNvPicPr>
          <p:nvPr/>
        </p:nvPicPr>
        <p:blipFill>
          <a:blip r:embed="rId4"/>
          <a:srcRect t="27686" r="5622"/>
          <a:stretch>
            <a:fillRect/>
          </a:stretch>
        </p:blipFill>
        <p:spPr>
          <a:xfrm>
            <a:off x="781505" y="-7831"/>
            <a:ext cx="10838995" cy="4959310"/>
          </a:xfrm>
          <a:custGeom>
            <a:avLst/>
            <a:gdLst>
              <a:gd name="connsiteX0" fmla="*/ 0 w 10838995"/>
              <a:gd name="connsiteY0" fmla="*/ 0 h 4959310"/>
              <a:gd name="connsiteX1" fmla="*/ 10838995 w 10838995"/>
              <a:gd name="connsiteY1" fmla="*/ 0 h 4959310"/>
              <a:gd name="connsiteX2" fmla="*/ 10838995 w 10838995"/>
              <a:gd name="connsiteY2" fmla="*/ 4959310 h 4959310"/>
              <a:gd name="connsiteX3" fmla="*/ 0 w 10838995"/>
              <a:gd name="connsiteY3" fmla="*/ 4959310 h 4959310"/>
            </a:gdLst>
            <a:ahLst/>
            <a:cxnLst>
              <a:cxn ang="0">
                <a:pos x="connsiteX0" y="connsiteY0"/>
              </a:cxn>
              <a:cxn ang="0">
                <a:pos x="connsiteX1" y="connsiteY1"/>
              </a:cxn>
              <a:cxn ang="0">
                <a:pos x="connsiteX2" y="connsiteY2"/>
              </a:cxn>
              <a:cxn ang="0">
                <a:pos x="connsiteX3" y="connsiteY3"/>
              </a:cxn>
            </a:cxnLst>
            <a:rect l="l" t="t" r="r" b="b"/>
            <a:pathLst>
              <a:path w="10838995" h="4959310">
                <a:moveTo>
                  <a:pt x="0" y="0"/>
                </a:moveTo>
                <a:lnTo>
                  <a:pt x="10838995" y="0"/>
                </a:lnTo>
                <a:lnTo>
                  <a:pt x="10838995" y="4959310"/>
                </a:lnTo>
                <a:lnTo>
                  <a:pt x="0" y="4959310"/>
                </a:lnTo>
                <a:close/>
              </a:path>
            </a:pathLst>
          </a:custGeom>
        </p:spPr>
      </p:pic>
      <p:pic>
        <p:nvPicPr>
          <p:cNvPr id="48" name="图片 47">
            <a:extLst>
              <a:ext uri="{FF2B5EF4-FFF2-40B4-BE49-F238E27FC236}">
                <a16:creationId xmlns:a16="http://schemas.microsoft.com/office/drawing/2014/main" id="{F3F63797-E9F0-46CA-B97D-2F4C54A7A7DE}"/>
              </a:ext>
            </a:extLst>
          </p:cNvPr>
          <p:cNvPicPr>
            <a:picLocks noChangeAspect="1"/>
          </p:cNvPicPr>
          <p:nvPr/>
        </p:nvPicPr>
        <p:blipFill>
          <a:blip r:embed="rId4"/>
          <a:srcRect l="43582"/>
          <a:stretch>
            <a:fillRect/>
          </a:stretch>
        </p:blipFill>
        <p:spPr>
          <a:xfrm flipH="1">
            <a:off x="5725882" y="-4577"/>
            <a:ext cx="6479474" cy="6858001"/>
          </a:xfrm>
          <a:custGeom>
            <a:avLst/>
            <a:gdLst>
              <a:gd name="connsiteX0" fmla="*/ 6479473 w 6479473"/>
              <a:gd name="connsiteY0" fmla="*/ 0 h 6858000"/>
              <a:gd name="connsiteX1" fmla="*/ 0 w 6479473"/>
              <a:gd name="connsiteY1" fmla="*/ 0 h 6858000"/>
              <a:gd name="connsiteX2" fmla="*/ 0 w 6479473"/>
              <a:gd name="connsiteY2" fmla="*/ 6858000 h 6858000"/>
              <a:gd name="connsiteX3" fmla="*/ 6479473 w 64794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479473" h="6858000">
                <a:moveTo>
                  <a:pt x="6479473" y="0"/>
                </a:moveTo>
                <a:lnTo>
                  <a:pt x="0" y="0"/>
                </a:lnTo>
                <a:lnTo>
                  <a:pt x="0" y="6858000"/>
                </a:lnTo>
                <a:lnTo>
                  <a:pt x="6479473" y="6858000"/>
                </a:lnTo>
                <a:close/>
              </a:path>
            </a:pathLst>
          </a:custGeom>
        </p:spPr>
      </p:pic>
      <p:sp>
        <p:nvSpPr>
          <p:cNvPr id="43" name="文本框 42">
            <a:extLst>
              <a:ext uri="{FF2B5EF4-FFF2-40B4-BE49-F238E27FC236}">
                <a16:creationId xmlns:a16="http://schemas.microsoft.com/office/drawing/2014/main" id="{C02B4953-DD2E-447B-995F-FF114149BD40}"/>
              </a:ext>
            </a:extLst>
          </p:cNvPr>
          <p:cNvSpPr txBox="1"/>
          <p:nvPr/>
        </p:nvSpPr>
        <p:spPr>
          <a:xfrm>
            <a:off x="996502" y="1645370"/>
            <a:ext cx="2291468" cy="190783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5400" b="1" dirty="0">
                <a:solidFill>
                  <a:schemeClr val="bg1"/>
                </a:solidFill>
                <a:ea typeface="+mj-ea"/>
              </a:rPr>
              <a:t>PART 01</a:t>
            </a:r>
          </a:p>
        </p:txBody>
      </p:sp>
      <p:grpSp>
        <p:nvGrpSpPr>
          <p:cNvPr id="49" name="组合 48">
            <a:extLst>
              <a:ext uri="{FF2B5EF4-FFF2-40B4-BE49-F238E27FC236}">
                <a16:creationId xmlns:a16="http://schemas.microsoft.com/office/drawing/2014/main" id="{75E10FF1-E493-4EA6-BB82-0FF1C3E2BD0A}"/>
              </a:ext>
            </a:extLst>
          </p:cNvPr>
          <p:cNvGrpSpPr/>
          <p:nvPr/>
        </p:nvGrpSpPr>
        <p:grpSpPr>
          <a:xfrm>
            <a:off x="2983480" y="4402947"/>
            <a:ext cx="4877820" cy="1476710"/>
            <a:chOff x="2983480" y="4169076"/>
            <a:chExt cx="4877820" cy="1476710"/>
          </a:xfrm>
        </p:grpSpPr>
        <p:sp>
          <p:nvSpPr>
            <p:cNvPr id="44" name="文本框 43">
              <a:extLst>
                <a:ext uri="{FF2B5EF4-FFF2-40B4-BE49-F238E27FC236}">
                  <a16:creationId xmlns:a16="http://schemas.microsoft.com/office/drawing/2014/main" id="{91DD2887-A1AE-4E54-A475-4834B14E037C}"/>
                </a:ext>
              </a:extLst>
            </p:cNvPr>
            <p:cNvSpPr txBox="1"/>
            <p:nvPr/>
          </p:nvSpPr>
          <p:spPr>
            <a:xfrm>
              <a:off x="3169060" y="4169076"/>
              <a:ext cx="4506661" cy="545470"/>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2800" b="1" dirty="0">
                  <a:solidFill>
                    <a:schemeClr val="bg1"/>
                  </a:solidFill>
                  <a:ea typeface="+mj-ea"/>
                </a:rPr>
                <a:t>青少年超重和肥胖问题</a:t>
              </a:r>
              <a:endParaRPr lang="en-US" altLang="zh-CN" sz="2800" b="1" dirty="0">
                <a:solidFill>
                  <a:schemeClr val="bg1"/>
                </a:solidFill>
                <a:ea typeface="+mj-ea"/>
              </a:endParaRPr>
            </a:p>
          </p:txBody>
        </p:sp>
        <p:sp>
          <p:nvSpPr>
            <p:cNvPr id="45" name="文本框 44">
              <a:extLst>
                <a:ext uri="{FF2B5EF4-FFF2-40B4-BE49-F238E27FC236}">
                  <a16:creationId xmlns:a16="http://schemas.microsoft.com/office/drawing/2014/main" id="{4B963FD7-890D-4360-A0BE-90DA56E39B16}"/>
                </a:ext>
              </a:extLst>
            </p:cNvPr>
            <p:cNvSpPr txBox="1"/>
            <p:nvPr/>
          </p:nvSpPr>
          <p:spPr>
            <a:xfrm>
              <a:off x="2983480" y="4727393"/>
              <a:ext cx="4877820" cy="918393"/>
            </a:xfrm>
            <a:prstGeom prst="rect">
              <a:avLst/>
            </a:prstGeom>
            <a:noFill/>
          </p:spPr>
          <p:txBody>
            <a:bodyPr wrap="square" rtlCol="0">
              <a:spAutoFit/>
              <a:scene3d>
                <a:camera prst="orthographicFront"/>
                <a:lightRig rig="threePt" dir="t"/>
              </a:scene3d>
              <a:sp3d contourW="12700"/>
            </a:bodyPr>
            <a:lstStyle/>
            <a:p>
              <a:pPr marL="171450" indent="-171450" algn="ctr">
                <a:lnSpc>
                  <a:spcPct val="114000"/>
                </a:lnSpc>
                <a:buFont typeface="Arial" panose="020B0604020202020204" pitchFamily="34" charset="0"/>
                <a:buChar char="•"/>
              </a:pPr>
              <a:r>
                <a:rPr lang="zh-CN" altLang="en-US" sz="1200" dirty="0">
                  <a:solidFill>
                    <a:schemeClr val="bg1"/>
                  </a:solidFill>
                  <a:latin typeface="+mj-ea"/>
                  <a:ea typeface="+mj-ea"/>
                </a:rPr>
                <a:t>引入</a:t>
              </a:r>
              <a:endParaRPr lang="en-US" altLang="zh-CN" sz="1200" dirty="0">
                <a:solidFill>
                  <a:schemeClr val="bg1"/>
                </a:solidFill>
                <a:latin typeface="+mj-ea"/>
                <a:ea typeface="+mj-ea"/>
              </a:endParaRPr>
            </a:p>
            <a:p>
              <a:pPr marL="171450" indent="-171450" algn="ctr">
                <a:lnSpc>
                  <a:spcPct val="114000"/>
                </a:lnSpc>
                <a:buFont typeface="Arial" panose="020B0604020202020204" pitchFamily="34" charset="0"/>
                <a:buChar char="•"/>
              </a:pPr>
              <a:r>
                <a:rPr lang="zh-CN" altLang="en-US" sz="1200" dirty="0">
                  <a:solidFill>
                    <a:schemeClr val="bg1"/>
                  </a:solidFill>
                  <a:latin typeface="+mj-ea"/>
                  <a:ea typeface="+mj-ea"/>
                </a:rPr>
                <a:t>定义</a:t>
              </a:r>
              <a:endParaRPr lang="en-US" altLang="zh-CN" sz="1200" dirty="0">
                <a:solidFill>
                  <a:schemeClr val="bg1"/>
                </a:solidFill>
                <a:latin typeface="+mj-ea"/>
                <a:ea typeface="+mj-ea"/>
              </a:endParaRPr>
            </a:p>
            <a:p>
              <a:pPr marL="171450" indent="-171450" algn="ctr">
                <a:lnSpc>
                  <a:spcPct val="114000"/>
                </a:lnSpc>
                <a:buFont typeface="Arial" panose="020B0604020202020204" pitchFamily="34" charset="0"/>
                <a:buChar char="•"/>
              </a:pPr>
              <a:r>
                <a:rPr lang="zh-CN" altLang="en-US" sz="1200" dirty="0">
                  <a:solidFill>
                    <a:schemeClr val="bg1"/>
                  </a:solidFill>
                  <a:latin typeface="+mj-ea"/>
                  <a:ea typeface="+mj-ea"/>
                </a:rPr>
                <a:t>流行情况</a:t>
              </a:r>
              <a:endParaRPr lang="en-US" altLang="zh-CN" sz="1200" dirty="0">
                <a:solidFill>
                  <a:schemeClr val="bg1"/>
                </a:solidFill>
                <a:latin typeface="+mj-ea"/>
                <a:ea typeface="+mj-ea"/>
              </a:endParaRPr>
            </a:p>
            <a:p>
              <a:pPr marL="171450" indent="-171450" algn="ctr">
                <a:lnSpc>
                  <a:spcPct val="114000"/>
                </a:lnSpc>
                <a:buFont typeface="Arial" panose="020B0604020202020204" pitchFamily="34" charset="0"/>
                <a:buChar char="•"/>
              </a:pPr>
              <a:r>
                <a:rPr lang="zh-CN" altLang="en-US" sz="1200" dirty="0">
                  <a:solidFill>
                    <a:schemeClr val="bg1"/>
                  </a:solidFill>
                  <a:latin typeface="+mj-ea"/>
                  <a:ea typeface="+mj-ea"/>
                </a:rPr>
                <a:t>流行特征</a:t>
              </a:r>
              <a:endParaRPr lang="en-US" altLang="zh-CN" sz="1200" dirty="0">
                <a:solidFill>
                  <a:schemeClr val="bg1"/>
                </a:solidFill>
                <a:latin typeface="+mj-ea"/>
                <a:ea typeface="+mj-ea"/>
              </a:endParaRPr>
            </a:p>
          </p:txBody>
        </p:sp>
      </p:grpSp>
      <p:sp>
        <p:nvSpPr>
          <p:cNvPr id="5" name="灯片编号占位符 4"/>
          <p:cNvSpPr>
            <a:spLocks noGrp="1"/>
          </p:cNvSpPr>
          <p:nvPr>
            <p:ph type="sldNum" sz="quarter" idx="11"/>
          </p:nvPr>
        </p:nvSpPr>
        <p:spPr/>
        <p:txBody>
          <a:bodyPr/>
          <a:lstStyle/>
          <a:p>
            <a:fld id="{C5E5DF9E-B8B4-41B6-979F-54FEDD842CBF}" type="slidenum">
              <a:rPr lang="zh-CN" altLang="en-US" smtClean="0"/>
              <a:pPr/>
              <a:t>3</a:t>
            </a:fld>
            <a:endParaRPr lang="zh-CN" altLang="en-US" dirty="0"/>
          </a:p>
        </p:txBody>
      </p:sp>
    </p:spTree>
    <p:extLst>
      <p:ext uri="{BB962C8B-B14F-4D97-AF65-F5344CB8AC3E}">
        <p14:creationId xmlns:p14="http://schemas.microsoft.com/office/powerpoint/2010/main" val="277173016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500" fill="hold"/>
                                        <p:tgtEl>
                                          <p:spTgt spid="49"/>
                                        </p:tgtEl>
                                        <p:attrNameLst>
                                          <p:attrName>ppt_w</p:attrName>
                                        </p:attrNameLst>
                                      </p:cBhvr>
                                      <p:tavLst>
                                        <p:tav tm="0">
                                          <p:val>
                                            <p:fltVal val="0"/>
                                          </p:val>
                                        </p:tav>
                                        <p:tav tm="100000">
                                          <p:val>
                                            <p:strVal val="#ppt_w"/>
                                          </p:val>
                                        </p:tav>
                                      </p:tavLst>
                                    </p:anim>
                                    <p:anim calcmode="lin" valueType="num">
                                      <p:cBhvr>
                                        <p:cTn id="14" dur="500" fill="hold"/>
                                        <p:tgtEl>
                                          <p:spTgt spid="49"/>
                                        </p:tgtEl>
                                        <p:attrNameLst>
                                          <p:attrName>ppt_h</p:attrName>
                                        </p:attrNameLst>
                                      </p:cBhvr>
                                      <p:tavLst>
                                        <p:tav tm="0">
                                          <p:val>
                                            <p:fltVal val="0"/>
                                          </p:val>
                                        </p:tav>
                                        <p:tav tm="100000">
                                          <p:val>
                                            <p:strVal val="#ppt_h"/>
                                          </p:val>
                                        </p:tav>
                                      </p:tavLst>
                                    </p:anim>
                                    <p:animEffect transition="in" filter="fade">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BC26F05-08F5-46B2-A68F-A15792AE9CD1}"/>
              </a:ext>
            </a:extLst>
          </p:cNvPr>
          <p:cNvGrpSpPr/>
          <p:nvPr/>
        </p:nvGrpSpPr>
        <p:grpSpPr>
          <a:xfrm>
            <a:off x="1805847" y="1772480"/>
            <a:ext cx="10247608" cy="638549"/>
            <a:chOff x="1805847" y="1772480"/>
            <a:chExt cx="10247608" cy="638549"/>
          </a:xfrm>
        </p:grpSpPr>
        <p:grpSp>
          <p:nvGrpSpPr>
            <p:cNvPr id="4" name="Group 31">
              <a:extLst>
                <a:ext uri="{FF2B5EF4-FFF2-40B4-BE49-F238E27FC236}">
                  <a16:creationId xmlns:a16="http://schemas.microsoft.com/office/drawing/2014/main" id="{AB2893B6-67D4-4CED-AA04-7E6C00565CC4}"/>
                </a:ext>
              </a:extLst>
            </p:cNvPr>
            <p:cNvGrpSpPr/>
            <p:nvPr/>
          </p:nvGrpSpPr>
          <p:grpSpPr>
            <a:xfrm>
              <a:off x="1805847" y="1772480"/>
              <a:ext cx="7195684" cy="638549"/>
              <a:chOff x="1721944" y="1598308"/>
              <a:chExt cx="7195684" cy="638549"/>
            </a:xfrm>
          </p:grpSpPr>
          <p:sp>
            <p:nvSpPr>
              <p:cNvPr id="17" name="Parallelogram 3">
                <a:extLst>
                  <a:ext uri="{FF2B5EF4-FFF2-40B4-BE49-F238E27FC236}">
                    <a16:creationId xmlns:a16="http://schemas.microsoft.com/office/drawing/2014/main" id="{327984E7-BD38-44CA-B0B1-197366D61495}"/>
                  </a:ext>
                </a:extLst>
              </p:cNvPr>
              <p:cNvSpPr/>
              <p:nvPr/>
            </p:nvSpPr>
            <p:spPr>
              <a:xfrm>
                <a:off x="1721944" y="1598308"/>
                <a:ext cx="7195684" cy="638549"/>
              </a:xfrm>
              <a:prstGeom prst="parallelogram">
                <a:avLst>
                  <a:gd name="adj" fmla="val 93224"/>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nchorCtr="1">
                <a:normAutofit/>
              </a:bodyPr>
              <a:lstStyle/>
              <a:p>
                <a:pPr algn="ctr">
                  <a:lnSpc>
                    <a:spcPct val="120000"/>
                  </a:lnSpc>
                </a:pPr>
                <a:endParaRPr lang="zh-CN" altLang="en-US" sz="1200" dirty="0">
                  <a:solidFill>
                    <a:schemeClr val="bg1"/>
                  </a:solidFill>
                </a:endParaRPr>
              </a:p>
            </p:txBody>
          </p:sp>
          <p:sp>
            <p:nvSpPr>
              <p:cNvPr id="18" name="Freeform: Shape 12">
                <a:extLst>
                  <a:ext uri="{FF2B5EF4-FFF2-40B4-BE49-F238E27FC236}">
                    <a16:creationId xmlns:a16="http://schemas.microsoft.com/office/drawing/2014/main" id="{F78A67FF-A671-4C64-BDC9-099417DE5E27}"/>
                  </a:ext>
                </a:extLst>
              </p:cNvPr>
              <p:cNvSpPr/>
              <p:nvPr/>
            </p:nvSpPr>
            <p:spPr>
              <a:xfrm flipH="1">
                <a:off x="7732450" y="1714122"/>
                <a:ext cx="589285" cy="406920"/>
              </a:xfrm>
              <a:custGeom>
                <a:avLst/>
                <a:gdLst>
                  <a:gd name="connsiteX0" fmla="*/ 271918 w 429429"/>
                  <a:gd name="connsiteY0" fmla="*/ 270401 h 296532"/>
                  <a:gd name="connsiteX1" fmla="*/ 271918 w 429429"/>
                  <a:gd name="connsiteY1" fmla="*/ 287244 h 296532"/>
                  <a:gd name="connsiteX2" fmla="*/ 157510 w 429429"/>
                  <a:gd name="connsiteY2" fmla="*/ 287244 h 296532"/>
                  <a:gd name="connsiteX3" fmla="*/ 157510 w 429429"/>
                  <a:gd name="connsiteY3" fmla="*/ 270401 h 296532"/>
                  <a:gd name="connsiteX4" fmla="*/ 429429 w 429429"/>
                  <a:gd name="connsiteY4" fmla="*/ 261113 h 296532"/>
                  <a:gd name="connsiteX5" fmla="*/ 0 w 429429"/>
                  <a:gd name="connsiteY5" fmla="*/ 261113 h 296532"/>
                  <a:gd name="connsiteX6" fmla="*/ 0 w 429429"/>
                  <a:gd name="connsiteY6" fmla="*/ 278453 h 296532"/>
                  <a:gd name="connsiteX7" fmla="*/ 13794 w 429429"/>
                  <a:gd name="connsiteY7" fmla="*/ 296532 h 296532"/>
                  <a:gd name="connsiteX8" fmla="*/ 415635 w 429429"/>
                  <a:gd name="connsiteY8" fmla="*/ 296532 h 296532"/>
                  <a:gd name="connsiteX9" fmla="*/ 429429 w 429429"/>
                  <a:gd name="connsiteY9" fmla="*/ 278453 h 296532"/>
                  <a:gd name="connsiteX10" fmla="*/ 335480 w 429429"/>
                  <a:gd name="connsiteY10" fmla="*/ 29961 h 296532"/>
                  <a:gd name="connsiteX11" fmla="*/ 335480 w 429429"/>
                  <a:gd name="connsiteY11" fmla="*/ 212544 h 296532"/>
                  <a:gd name="connsiteX12" fmla="*/ 93950 w 429429"/>
                  <a:gd name="connsiteY12" fmla="*/ 212544 h 296532"/>
                  <a:gd name="connsiteX13" fmla="*/ 93950 w 429429"/>
                  <a:gd name="connsiteY13" fmla="*/ 29961 h 296532"/>
                  <a:gd name="connsiteX14" fmla="*/ 331609 w 429429"/>
                  <a:gd name="connsiteY14" fmla="*/ 0 h 296532"/>
                  <a:gd name="connsiteX15" fmla="*/ 97821 w 429429"/>
                  <a:gd name="connsiteY15" fmla="*/ 0 h 296532"/>
                  <a:gd name="connsiteX16" fmla="*/ 57403 w 429429"/>
                  <a:gd name="connsiteY16" fmla="*/ 40418 h 296532"/>
                  <a:gd name="connsiteX17" fmla="*/ 57403 w 429429"/>
                  <a:gd name="connsiteY17" fmla="*/ 202087 h 296532"/>
                  <a:gd name="connsiteX18" fmla="*/ 97821 w 429429"/>
                  <a:gd name="connsiteY18" fmla="*/ 242505 h 296532"/>
                  <a:gd name="connsiteX19" fmla="*/ 331609 w 429429"/>
                  <a:gd name="connsiteY19" fmla="*/ 242505 h 296532"/>
                  <a:gd name="connsiteX20" fmla="*/ 372027 w 429429"/>
                  <a:gd name="connsiteY20" fmla="*/ 202087 h 296532"/>
                  <a:gd name="connsiteX21" fmla="*/ 372027 w 429429"/>
                  <a:gd name="connsiteY21" fmla="*/ 40418 h 296532"/>
                  <a:gd name="connsiteX22" fmla="*/ 331609 w 429429"/>
                  <a:gd name="connsiteY22" fmla="*/ 0 h 29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9429" h="296532">
                    <a:moveTo>
                      <a:pt x="271918" y="270401"/>
                    </a:moveTo>
                    <a:lnTo>
                      <a:pt x="271918" y="287244"/>
                    </a:lnTo>
                    <a:lnTo>
                      <a:pt x="157510" y="287244"/>
                    </a:lnTo>
                    <a:lnTo>
                      <a:pt x="157510" y="270401"/>
                    </a:lnTo>
                    <a:close/>
                    <a:moveTo>
                      <a:pt x="429429" y="261113"/>
                    </a:moveTo>
                    <a:lnTo>
                      <a:pt x="0" y="261113"/>
                    </a:lnTo>
                    <a:lnTo>
                      <a:pt x="0" y="278453"/>
                    </a:lnTo>
                    <a:cubicBezTo>
                      <a:pt x="0" y="288438"/>
                      <a:pt x="6176" y="296532"/>
                      <a:pt x="13794" y="296532"/>
                    </a:cubicBezTo>
                    <a:lnTo>
                      <a:pt x="415635" y="296532"/>
                    </a:lnTo>
                    <a:cubicBezTo>
                      <a:pt x="423253" y="296532"/>
                      <a:pt x="429429" y="288438"/>
                      <a:pt x="429429" y="278453"/>
                    </a:cubicBezTo>
                    <a:close/>
                    <a:moveTo>
                      <a:pt x="335480" y="29961"/>
                    </a:moveTo>
                    <a:lnTo>
                      <a:pt x="335480" y="212544"/>
                    </a:lnTo>
                    <a:lnTo>
                      <a:pt x="93950" y="212544"/>
                    </a:lnTo>
                    <a:lnTo>
                      <a:pt x="93950" y="29961"/>
                    </a:lnTo>
                    <a:close/>
                    <a:moveTo>
                      <a:pt x="331609" y="0"/>
                    </a:moveTo>
                    <a:lnTo>
                      <a:pt x="97821" y="0"/>
                    </a:lnTo>
                    <a:cubicBezTo>
                      <a:pt x="75499" y="0"/>
                      <a:pt x="57403" y="18096"/>
                      <a:pt x="57403" y="40418"/>
                    </a:cubicBezTo>
                    <a:lnTo>
                      <a:pt x="57403" y="202087"/>
                    </a:lnTo>
                    <a:cubicBezTo>
                      <a:pt x="57403" y="224409"/>
                      <a:pt x="75499" y="242505"/>
                      <a:pt x="97821" y="242505"/>
                    </a:cubicBezTo>
                    <a:lnTo>
                      <a:pt x="331609" y="242505"/>
                    </a:lnTo>
                    <a:cubicBezTo>
                      <a:pt x="353931" y="242505"/>
                      <a:pt x="372027" y="224409"/>
                      <a:pt x="372027" y="202087"/>
                    </a:cubicBezTo>
                    <a:lnTo>
                      <a:pt x="372027" y="40418"/>
                    </a:lnTo>
                    <a:cubicBezTo>
                      <a:pt x="372027" y="18096"/>
                      <a:pt x="353931" y="0"/>
                      <a:pt x="3316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4" name="矩形 23">
              <a:extLst>
                <a:ext uri="{FF2B5EF4-FFF2-40B4-BE49-F238E27FC236}">
                  <a16:creationId xmlns:a16="http://schemas.microsoft.com/office/drawing/2014/main" id="{71E76271-7AC5-4406-A711-EA0B15009773}"/>
                </a:ext>
              </a:extLst>
            </p:cNvPr>
            <p:cNvSpPr/>
            <p:nvPr/>
          </p:nvSpPr>
          <p:spPr>
            <a:xfrm>
              <a:off x="2193710" y="1916145"/>
              <a:ext cx="5917285" cy="36234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改革开放，儿童青少年肥胖概念的引入及简单的现况研究分析</a:t>
              </a:r>
            </a:p>
          </p:txBody>
        </p:sp>
        <p:sp>
          <p:nvSpPr>
            <p:cNvPr id="25" name="矩形 24">
              <a:extLst>
                <a:ext uri="{FF2B5EF4-FFF2-40B4-BE49-F238E27FC236}">
                  <a16:creationId xmlns:a16="http://schemas.microsoft.com/office/drawing/2014/main" id="{1EF715BA-CE5A-4858-A70E-DB34ED758434}"/>
                </a:ext>
              </a:extLst>
            </p:cNvPr>
            <p:cNvSpPr/>
            <p:nvPr/>
          </p:nvSpPr>
          <p:spPr>
            <a:xfrm>
              <a:off x="9198026" y="1916145"/>
              <a:ext cx="2855429" cy="396134"/>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65000"/>
                      <a:lumOff val="35000"/>
                    </a:schemeClr>
                  </a:solidFill>
                </a:rPr>
                <a:t>第一个十年：</a:t>
              </a:r>
              <a:r>
                <a:rPr lang="en-US" altLang="zh-CN" b="1" dirty="0">
                  <a:solidFill>
                    <a:schemeClr val="tx1">
                      <a:lumMod val="65000"/>
                      <a:lumOff val="35000"/>
                    </a:schemeClr>
                  </a:solidFill>
                </a:rPr>
                <a:t>1985-1994</a:t>
              </a:r>
              <a:endParaRPr lang="zh-CN" altLang="en-US" b="1" dirty="0">
                <a:solidFill>
                  <a:schemeClr val="tx1">
                    <a:lumMod val="65000"/>
                    <a:lumOff val="35000"/>
                  </a:schemeClr>
                </a:solidFill>
              </a:endParaRPr>
            </a:p>
          </p:txBody>
        </p:sp>
      </p:grpSp>
      <p:grpSp>
        <p:nvGrpSpPr>
          <p:cNvPr id="9" name="组合 8">
            <a:extLst>
              <a:ext uri="{FF2B5EF4-FFF2-40B4-BE49-F238E27FC236}">
                <a16:creationId xmlns:a16="http://schemas.microsoft.com/office/drawing/2014/main" id="{B758FBAC-A915-4306-95E2-67AA8D70CA89}"/>
              </a:ext>
            </a:extLst>
          </p:cNvPr>
          <p:cNvGrpSpPr/>
          <p:nvPr/>
        </p:nvGrpSpPr>
        <p:grpSpPr>
          <a:xfrm>
            <a:off x="1805846" y="2800946"/>
            <a:ext cx="10247609" cy="895038"/>
            <a:chOff x="1805846" y="2800946"/>
            <a:chExt cx="10247609" cy="895038"/>
          </a:xfrm>
        </p:grpSpPr>
        <p:grpSp>
          <p:nvGrpSpPr>
            <p:cNvPr id="5" name="Group 30">
              <a:extLst>
                <a:ext uri="{FF2B5EF4-FFF2-40B4-BE49-F238E27FC236}">
                  <a16:creationId xmlns:a16="http://schemas.microsoft.com/office/drawing/2014/main" id="{F173243E-BC5F-42C0-9B9B-0901948E76D2}"/>
                </a:ext>
              </a:extLst>
            </p:cNvPr>
            <p:cNvGrpSpPr/>
            <p:nvPr/>
          </p:nvGrpSpPr>
          <p:grpSpPr>
            <a:xfrm>
              <a:off x="1805846" y="2800946"/>
              <a:ext cx="7195683" cy="895038"/>
              <a:chOff x="1721943" y="2669383"/>
              <a:chExt cx="7195683" cy="895038"/>
            </a:xfrm>
          </p:grpSpPr>
          <p:sp>
            <p:nvSpPr>
              <p:cNvPr id="14" name="Parallelogram 5">
                <a:extLst>
                  <a:ext uri="{FF2B5EF4-FFF2-40B4-BE49-F238E27FC236}">
                    <a16:creationId xmlns:a16="http://schemas.microsoft.com/office/drawing/2014/main" id="{7191BD74-7354-41BD-8C1C-09855B99E48B}"/>
                  </a:ext>
                </a:extLst>
              </p:cNvPr>
              <p:cNvSpPr/>
              <p:nvPr/>
            </p:nvSpPr>
            <p:spPr>
              <a:xfrm>
                <a:off x="1721943" y="2669383"/>
                <a:ext cx="7195683" cy="895038"/>
              </a:xfrm>
              <a:prstGeom prst="parallelogram">
                <a:avLst>
                  <a:gd name="adj" fmla="val 9322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1200" dirty="0">
                  <a:solidFill>
                    <a:schemeClr val="bg1"/>
                  </a:solidFill>
                </a:endParaRPr>
              </a:p>
            </p:txBody>
          </p:sp>
          <p:sp>
            <p:nvSpPr>
              <p:cNvPr id="15" name="Freeform: Shape 13">
                <a:extLst>
                  <a:ext uri="{FF2B5EF4-FFF2-40B4-BE49-F238E27FC236}">
                    <a16:creationId xmlns:a16="http://schemas.microsoft.com/office/drawing/2014/main" id="{4C3F1E39-4D92-48C3-956E-383221F31C59}"/>
                  </a:ext>
                </a:extLst>
              </p:cNvPr>
              <p:cNvSpPr/>
              <p:nvPr/>
            </p:nvSpPr>
            <p:spPr>
              <a:xfrm flipH="1">
                <a:off x="7865598" y="2832105"/>
                <a:ext cx="322989" cy="519651"/>
              </a:xfrm>
              <a:custGeom>
                <a:avLst/>
                <a:gdLst>
                  <a:gd name="connsiteX0" fmla="*/ 71752 w 140792"/>
                  <a:gd name="connsiteY0" fmla="*/ 226396 h 260033"/>
                  <a:gd name="connsiteX1" fmla="*/ 82712 w 140792"/>
                  <a:gd name="connsiteY1" fmla="*/ 242217 h 260033"/>
                  <a:gd name="connsiteX2" fmla="*/ 71752 w 140792"/>
                  <a:gd name="connsiteY2" fmla="*/ 258038 h 260033"/>
                  <a:gd name="connsiteX3" fmla="*/ 60792 w 140792"/>
                  <a:gd name="connsiteY3" fmla="*/ 242217 h 260033"/>
                  <a:gd name="connsiteX4" fmla="*/ 71752 w 140792"/>
                  <a:gd name="connsiteY4" fmla="*/ 226396 h 260033"/>
                  <a:gd name="connsiteX5" fmla="*/ 102218 w 140792"/>
                  <a:gd name="connsiteY5" fmla="*/ 49274 h 260033"/>
                  <a:gd name="connsiteX6" fmla="*/ 117932 w 140792"/>
                  <a:gd name="connsiteY6" fmla="*/ 64988 h 260033"/>
                  <a:gd name="connsiteX7" fmla="*/ 117932 w 140792"/>
                  <a:gd name="connsiteY7" fmla="*/ 201594 h 260033"/>
                  <a:gd name="connsiteX8" fmla="*/ 102218 w 140792"/>
                  <a:gd name="connsiteY8" fmla="*/ 217308 h 260033"/>
                  <a:gd name="connsiteX9" fmla="*/ 39362 w 140792"/>
                  <a:gd name="connsiteY9" fmla="*/ 217308 h 260033"/>
                  <a:gd name="connsiteX10" fmla="*/ 23648 w 140792"/>
                  <a:gd name="connsiteY10" fmla="*/ 201594 h 260033"/>
                  <a:gd name="connsiteX11" fmla="*/ 23648 w 140792"/>
                  <a:gd name="connsiteY11" fmla="*/ 64988 h 260033"/>
                  <a:gd name="connsiteX12" fmla="*/ 39362 w 140792"/>
                  <a:gd name="connsiteY12" fmla="*/ 49274 h 260033"/>
                  <a:gd name="connsiteX13" fmla="*/ 96090 w 140792"/>
                  <a:gd name="connsiteY13" fmla="*/ 17897 h 260033"/>
                  <a:gd name="connsiteX14" fmla="*/ 96090 w 140792"/>
                  <a:gd name="connsiteY14" fmla="*/ 24924 h 260033"/>
                  <a:gd name="connsiteX15" fmla="*/ 48250 w 140792"/>
                  <a:gd name="connsiteY15" fmla="*/ 24924 h 260033"/>
                  <a:gd name="connsiteX16" fmla="*/ 48250 w 140792"/>
                  <a:gd name="connsiteY16" fmla="*/ 17897 h 260033"/>
                  <a:gd name="connsiteX17" fmla="*/ 117326 w 140792"/>
                  <a:gd name="connsiteY17" fmla="*/ 0 h 260033"/>
                  <a:gd name="connsiteX18" fmla="*/ 23466 w 140792"/>
                  <a:gd name="connsiteY18" fmla="*/ 0 h 260033"/>
                  <a:gd name="connsiteX19" fmla="*/ 0 w 140792"/>
                  <a:gd name="connsiteY19" fmla="*/ 23466 h 260033"/>
                  <a:gd name="connsiteX20" fmla="*/ 0 w 140792"/>
                  <a:gd name="connsiteY20" fmla="*/ 236567 h 260033"/>
                  <a:gd name="connsiteX21" fmla="*/ 23466 w 140792"/>
                  <a:gd name="connsiteY21" fmla="*/ 260033 h 260033"/>
                  <a:gd name="connsiteX22" fmla="*/ 117326 w 140792"/>
                  <a:gd name="connsiteY22" fmla="*/ 260033 h 260033"/>
                  <a:gd name="connsiteX23" fmla="*/ 140792 w 140792"/>
                  <a:gd name="connsiteY23" fmla="*/ 236567 h 260033"/>
                  <a:gd name="connsiteX24" fmla="*/ 140792 w 140792"/>
                  <a:gd name="connsiteY24" fmla="*/ 23466 h 260033"/>
                  <a:gd name="connsiteX25" fmla="*/ 117326 w 140792"/>
                  <a:gd name="connsiteY25" fmla="*/ 0 h 26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0792" h="260033">
                    <a:moveTo>
                      <a:pt x="71752" y="226396"/>
                    </a:moveTo>
                    <a:cubicBezTo>
                      <a:pt x="77805" y="226396"/>
                      <a:pt x="82712" y="233479"/>
                      <a:pt x="82712" y="242217"/>
                    </a:cubicBezTo>
                    <a:cubicBezTo>
                      <a:pt x="82712" y="250955"/>
                      <a:pt x="77805" y="258038"/>
                      <a:pt x="71752" y="258038"/>
                    </a:cubicBezTo>
                    <a:cubicBezTo>
                      <a:pt x="65699" y="258038"/>
                      <a:pt x="60792" y="250955"/>
                      <a:pt x="60792" y="242217"/>
                    </a:cubicBezTo>
                    <a:cubicBezTo>
                      <a:pt x="60792" y="233479"/>
                      <a:pt x="65699" y="226396"/>
                      <a:pt x="71752" y="226396"/>
                    </a:cubicBezTo>
                    <a:close/>
                    <a:moveTo>
                      <a:pt x="102218" y="49274"/>
                    </a:moveTo>
                    <a:cubicBezTo>
                      <a:pt x="110897" y="49274"/>
                      <a:pt x="117932" y="56309"/>
                      <a:pt x="117932" y="64988"/>
                    </a:cubicBezTo>
                    <a:lnTo>
                      <a:pt x="117932" y="201594"/>
                    </a:lnTo>
                    <a:cubicBezTo>
                      <a:pt x="117932" y="210273"/>
                      <a:pt x="110897" y="217308"/>
                      <a:pt x="102218" y="217308"/>
                    </a:cubicBezTo>
                    <a:lnTo>
                      <a:pt x="39362" y="217308"/>
                    </a:lnTo>
                    <a:cubicBezTo>
                      <a:pt x="30683" y="217308"/>
                      <a:pt x="23648" y="210273"/>
                      <a:pt x="23648" y="201594"/>
                    </a:cubicBezTo>
                    <a:lnTo>
                      <a:pt x="23648" y="64988"/>
                    </a:lnTo>
                    <a:cubicBezTo>
                      <a:pt x="23648" y="56309"/>
                      <a:pt x="30683" y="49274"/>
                      <a:pt x="39362" y="49274"/>
                    </a:cubicBezTo>
                    <a:close/>
                    <a:moveTo>
                      <a:pt x="96090" y="17897"/>
                    </a:moveTo>
                    <a:lnTo>
                      <a:pt x="96090" y="24924"/>
                    </a:lnTo>
                    <a:lnTo>
                      <a:pt x="48250" y="24924"/>
                    </a:lnTo>
                    <a:lnTo>
                      <a:pt x="48250" y="17897"/>
                    </a:lnTo>
                    <a:close/>
                    <a:moveTo>
                      <a:pt x="117326" y="0"/>
                    </a:moveTo>
                    <a:lnTo>
                      <a:pt x="23466" y="0"/>
                    </a:lnTo>
                    <a:cubicBezTo>
                      <a:pt x="10506" y="0"/>
                      <a:pt x="0" y="10506"/>
                      <a:pt x="0" y="23466"/>
                    </a:cubicBezTo>
                    <a:lnTo>
                      <a:pt x="0" y="236567"/>
                    </a:lnTo>
                    <a:cubicBezTo>
                      <a:pt x="0" y="249527"/>
                      <a:pt x="10506" y="260033"/>
                      <a:pt x="23466" y="260033"/>
                    </a:cubicBezTo>
                    <a:lnTo>
                      <a:pt x="117326" y="260033"/>
                    </a:lnTo>
                    <a:cubicBezTo>
                      <a:pt x="130286" y="260033"/>
                      <a:pt x="140792" y="249527"/>
                      <a:pt x="140792" y="236567"/>
                    </a:cubicBezTo>
                    <a:lnTo>
                      <a:pt x="140792" y="23466"/>
                    </a:lnTo>
                    <a:cubicBezTo>
                      <a:pt x="140792" y="10506"/>
                      <a:pt x="130286" y="0"/>
                      <a:pt x="1173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6" name="矩形 25">
              <a:extLst>
                <a:ext uri="{FF2B5EF4-FFF2-40B4-BE49-F238E27FC236}">
                  <a16:creationId xmlns:a16="http://schemas.microsoft.com/office/drawing/2014/main" id="{2F2479B3-8995-4683-978A-2B6E62CC6797}"/>
                </a:ext>
              </a:extLst>
            </p:cNvPr>
            <p:cNvSpPr/>
            <p:nvPr/>
          </p:nvSpPr>
          <p:spPr>
            <a:xfrm>
              <a:off x="9198026" y="3022861"/>
              <a:ext cx="2855429"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第二个十年：</a:t>
              </a:r>
              <a:r>
                <a:rPr lang="en-US" altLang="zh-CN" b="1" dirty="0">
                  <a:solidFill>
                    <a:schemeClr val="tx1">
                      <a:lumMod val="65000"/>
                      <a:lumOff val="35000"/>
                    </a:schemeClr>
                  </a:solidFill>
                </a:rPr>
                <a:t>1995-2004</a:t>
              </a:r>
              <a:endParaRPr lang="zh-CN" altLang="en-US" b="1" dirty="0">
                <a:solidFill>
                  <a:schemeClr val="tx1">
                    <a:lumMod val="65000"/>
                    <a:lumOff val="35000"/>
                  </a:schemeClr>
                </a:solidFill>
              </a:endParaRPr>
            </a:p>
          </p:txBody>
        </p:sp>
        <p:sp>
          <p:nvSpPr>
            <p:cNvPr id="29" name="矩形 28">
              <a:extLst>
                <a:ext uri="{FF2B5EF4-FFF2-40B4-BE49-F238E27FC236}">
                  <a16:creationId xmlns:a16="http://schemas.microsoft.com/office/drawing/2014/main" id="{2CC6C047-EAF9-4F30-8B4F-99A091DAC0CC}"/>
                </a:ext>
              </a:extLst>
            </p:cNvPr>
            <p:cNvSpPr/>
            <p:nvPr/>
          </p:nvSpPr>
          <p:spPr>
            <a:xfrm>
              <a:off x="2337438" y="2930746"/>
              <a:ext cx="5629828" cy="7285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儿童青少年肥胖的发生率急剧上升：生理性影响因素的研究和大规模的横断面调查（重复性研究增多）</a:t>
              </a:r>
              <a:endParaRPr lang="en-US" altLang="zh-CN" b="1" dirty="0">
                <a:solidFill>
                  <a:schemeClr val="bg1"/>
                </a:solidFill>
              </a:endParaRPr>
            </a:p>
          </p:txBody>
        </p:sp>
      </p:grpSp>
      <p:grpSp>
        <p:nvGrpSpPr>
          <p:cNvPr id="12" name="组合 11">
            <a:extLst>
              <a:ext uri="{FF2B5EF4-FFF2-40B4-BE49-F238E27FC236}">
                <a16:creationId xmlns:a16="http://schemas.microsoft.com/office/drawing/2014/main" id="{10544A78-3BB4-42D9-B805-68A824D3E12A}"/>
              </a:ext>
            </a:extLst>
          </p:cNvPr>
          <p:cNvGrpSpPr/>
          <p:nvPr/>
        </p:nvGrpSpPr>
        <p:grpSpPr>
          <a:xfrm>
            <a:off x="1805847" y="4035958"/>
            <a:ext cx="10114604" cy="668016"/>
            <a:chOff x="1805847" y="4035958"/>
            <a:chExt cx="10114604" cy="668016"/>
          </a:xfrm>
        </p:grpSpPr>
        <p:grpSp>
          <p:nvGrpSpPr>
            <p:cNvPr id="7" name="Group 29">
              <a:extLst>
                <a:ext uri="{FF2B5EF4-FFF2-40B4-BE49-F238E27FC236}">
                  <a16:creationId xmlns:a16="http://schemas.microsoft.com/office/drawing/2014/main" id="{D1590AA2-737A-46E4-8A52-34BEA757C792}"/>
                </a:ext>
              </a:extLst>
            </p:cNvPr>
            <p:cNvGrpSpPr/>
            <p:nvPr/>
          </p:nvGrpSpPr>
          <p:grpSpPr>
            <a:xfrm>
              <a:off x="1805847" y="4035958"/>
              <a:ext cx="7195683" cy="638549"/>
              <a:chOff x="1721944" y="3774974"/>
              <a:chExt cx="7195683" cy="638549"/>
            </a:xfrm>
          </p:grpSpPr>
          <p:sp>
            <p:nvSpPr>
              <p:cNvPr id="8" name="Parallelogram 7">
                <a:extLst>
                  <a:ext uri="{FF2B5EF4-FFF2-40B4-BE49-F238E27FC236}">
                    <a16:creationId xmlns:a16="http://schemas.microsoft.com/office/drawing/2014/main" id="{D3C4067B-D687-46CB-B924-41288146F264}"/>
                  </a:ext>
                </a:extLst>
              </p:cNvPr>
              <p:cNvSpPr/>
              <p:nvPr/>
            </p:nvSpPr>
            <p:spPr>
              <a:xfrm>
                <a:off x="1721944" y="3774974"/>
                <a:ext cx="7195683" cy="638549"/>
              </a:xfrm>
              <a:prstGeom prst="parallelogram">
                <a:avLst>
                  <a:gd name="adj" fmla="val 932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1200" dirty="0">
                  <a:solidFill>
                    <a:schemeClr val="bg1"/>
                  </a:solidFill>
                </a:endParaRPr>
              </a:p>
            </p:txBody>
          </p:sp>
          <p:sp>
            <p:nvSpPr>
              <p:cNvPr id="10" name="Freeform: Shape 19">
                <a:extLst>
                  <a:ext uri="{FF2B5EF4-FFF2-40B4-BE49-F238E27FC236}">
                    <a16:creationId xmlns:a16="http://schemas.microsoft.com/office/drawing/2014/main" id="{2CA32A7A-650F-4AB5-B6B1-4BA2AD4A2935}"/>
                  </a:ext>
                </a:extLst>
              </p:cNvPr>
              <p:cNvSpPr>
                <a:spLocks/>
              </p:cNvSpPr>
              <p:nvPr/>
            </p:nvSpPr>
            <p:spPr bwMode="auto">
              <a:xfrm>
                <a:off x="7823411" y="3868694"/>
                <a:ext cx="407363" cy="442373"/>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anchor="ctr"/>
              <a:lstStyle/>
              <a:p>
                <a:pPr algn="ctr"/>
                <a:endParaRPr/>
              </a:p>
            </p:txBody>
          </p:sp>
        </p:grpSp>
        <p:sp>
          <p:nvSpPr>
            <p:cNvPr id="27" name="矩形 26">
              <a:extLst>
                <a:ext uri="{FF2B5EF4-FFF2-40B4-BE49-F238E27FC236}">
                  <a16:creationId xmlns:a16="http://schemas.microsoft.com/office/drawing/2014/main" id="{A6939EB1-B161-4131-95EE-88700874A6F9}"/>
                </a:ext>
              </a:extLst>
            </p:cNvPr>
            <p:cNvSpPr/>
            <p:nvPr/>
          </p:nvSpPr>
          <p:spPr>
            <a:xfrm>
              <a:off x="9198027" y="4150232"/>
              <a:ext cx="2722424" cy="396134"/>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65000"/>
                      <a:lumOff val="35000"/>
                    </a:schemeClr>
                  </a:solidFill>
                </a:rPr>
                <a:t>第三个十年：</a:t>
              </a:r>
              <a:r>
                <a:rPr lang="en-US" altLang="zh-CN" b="1" dirty="0">
                  <a:solidFill>
                    <a:schemeClr val="tx1">
                      <a:lumMod val="65000"/>
                      <a:lumOff val="35000"/>
                    </a:schemeClr>
                  </a:solidFill>
                </a:rPr>
                <a:t>2005-</a:t>
              </a:r>
              <a:r>
                <a:rPr lang="zh-CN" altLang="en-US" b="1" dirty="0">
                  <a:solidFill>
                    <a:schemeClr val="tx1">
                      <a:lumMod val="65000"/>
                      <a:lumOff val="35000"/>
                    </a:schemeClr>
                  </a:solidFill>
                </a:rPr>
                <a:t>至今</a:t>
              </a:r>
            </a:p>
          </p:txBody>
        </p:sp>
        <p:sp>
          <p:nvSpPr>
            <p:cNvPr id="30" name="矩形 29">
              <a:extLst>
                <a:ext uri="{FF2B5EF4-FFF2-40B4-BE49-F238E27FC236}">
                  <a16:creationId xmlns:a16="http://schemas.microsoft.com/office/drawing/2014/main" id="{6923ADBE-2C77-47C3-AB4D-76E670417313}"/>
                </a:ext>
              </a:extLst>
            </p:cNvPr>
            <p:cNvSpPr/>
            <p:nvPr/>
          </p:nvSpPr>
          <p:spPr>
            <a:xfrm>
              <a:off x="2579539" y="4046165"/>
              <a:ext cx="5040318" cy="657809"/>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600" b="1" dirty="0">
                  <a:solidFill>
                    <a:schemeClr val="bg1"/>
                  </a:solidFill>
                </a:rPr>
                <a:t>干预模式以及效果研究：生理</a:t>
              </a:r>
              <a:r>
                <a:rPr lang="en-US" altLang="zh-CN" sz="1600" b="1" dirty="0">
                  <a:solidFill>
                    <a:schemeClr val="bg1"/>
                  </a:solidFill>
                </a:rPr>
                <a:t>—</a:t>
              </a:r>
              <a:r>
                <a:rPr lang="zh-CN" altLang="en-US" sz="1600" b="1" dirty="0">
                  <a:solidFill>
                    <a:schemeClr val="bg1"/>
                  </a:solidFill>
                </a:rPr>
                <a:t>社会</a:t>
              </a:r>
              <a:r>
                <a:rPr lang="en-US" altLang="zh-CN" sz="1600" b="1" dirty="0">
                  <a:solidFill>
                    <a:schemeClr val="bg1"/>
                  </a:solidFill>
                </a:rPr>
                <a:t>—</a:t>
              </a:r>
              <a:r>
                <a:rPr lang="zh-CN" altLang="en-US" sz="1600" b="1" dirty="0">
                  <a:solidFill>
                    <a:schemeClr val="bg1"/>
                  </a:solidFill>
                </a:rPr>
                <a:t>家庭</a:t>
              </a:r>
              <a:r>
                <a:rPr lang="en-US" altLang="zh-CN" sz="1600" b="1" dirty="0">
                  <a:solidFill>
                    <a:schemeClr val="bg1"/>
                  </a:solidFill>
                </a:rPr>
                <a:t>—</a:t>
              </a:r>
              <a:r>
                <a:rPr lang="zh-CN" altLang="en-US" sz="1600" b="1" dirty="0">
                  <a:solidFill>
                    <a:schemeClr val="bg1"/>
                  </a:solidFill>
                </a:rPr>
                <a:t>心理综合干预研究</a:t>
              </a:r>
            </a:p>
          </p:txBody>
        </p:sp>
      </p:grpSp>
      <p:grpSp>
        <p:nvGrpSpPr>
          <p:cNvPr id="16" name="组合 15">
            <a:extLst>
              <a:ext uri="{FF2B5EF4-FFF2-40B4-BE49-F238E27FC236}">
                <a16:creationId xmlns:a16="http://schemas.microsoft.com/office/drawing/2014/main" id="{2B64FF9A-8E92-455E-BA4F-CDC42B4B6710}"/>
              </a:ext>
            </a:extLst>
          </p:cNvPr>
          <p:cNvGrpSpPr/>
          <p:nvPr/>
        </p:nvGrpSpPr>
        <p:grpSpPr>
          <a:xfrm>
            <a:off x="1743017" y="5005931"/>
            <a:ext cx="9696984" cy="917791"/>
            <a:chOff x="1743017" y="5005931"/>
            <a:chExt cx="9696984" cy="917791"/>
          </a:xfrm>
        </p:grpSpPr>
        <p:grpSp>
          <p:nvGrpSpPr>
            <p:cNvPr id="6" name="Group 28">
              <a:extLst>
                <a:ext uri="{FF2B5EF4-FFF2-40B4-BE49-F238E27FC236}">
                  <a16:creationId xmlns:a16="http://schemas.microsoft.com/office/drawing/2014/main" id="{0C6BC4E1-585E-4F34-954B-A66BAAF88655}"/>
                </a:ext>
              </a:extLst>
            </p:cNvPr>
            <p:cNvGrpSpPr/>
            <p:nvPr/>
          </p:nvGrpSpPr>
          <p:grpSpPr>
            <a:xfrm>
              <a:off x="1743017" y="5005931"/>
              <a:ext cx="7195683" cy="917791"/>
              <a:chOff x="1659114" y="4529298"/>
              <a:chExt cx="7195683" cy="917791"/>
            </a:xfrm>
          </p:grpSpPr>
          <p:sp>
            <p:nvSpPr>
              <p:cNvPr id="11" name="Parallelogram 9">
                <a:extLst>
                  <a:ext uri="{FF2B5EF4-FFF2-40B4-BE49-F238E27FC236}">
                    <a16:creationId xmlns:a16="http://schemas.microsoft.com/office/drawing/2014/main" id="{C7284E60-DEC9-4F02-BE35-13E60851608B}"/>
                  </a:ext>
                </a:extLst>
              </p:cNvPr>
              <p:cNvSpPr/>
              <p:nvPr/>
            </p:nvSpPr>
            <p:spPr>
              <a:xfrm>
                <a:off x="1659114" y="4529298"/>
                <a:ext cx="7195683" cy="917791"/>
              </a:xfrm>
              <a:prstGeom prst="parallelogram">
                <a:avLst>
                  <a:gd name="adj" fmla="val 9322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pPr>
                <a:endParaRPr lang="zh-CN" altLang="en-US" sz="1200" dirty="0">
                  <a:solidFill>
                    <a:schemeClr val="bg1"/>
                  </a:solidFill>
                </a:endParaRPr>
              </a:p>
            </p:txBody>
          </p:sp>
          <p:sp>
            <p:nvSpPr>
              <p:cNvPr id="13" name="Freeform: Shape 18">
                <a:extLst>
                  <a:ext uri="{FF2B5EF4-FFF2-40B4-BE49-F238E27FC236}">
                    <a16:creationId xmlns:a16="http://schemas.microsoft.com/office/drawing/2014/main" id="{F9AD90D3-4B10-413F-BBB4-437B8689D401}"/>
                  </a:ext>
                </a:extLst>
              </p:cNvPr>
              <p:cNvSpPr/>
              <p:nvPr/>
            </p:nvSpPr>
            <p:spPr>
              <a:xfrm rot="12549158">
                <a:off x="7834134" y="4818662"/>
                <a:ext cx="385917" cy="383352"/>
              </a:xfrm>
              <a:custGeom>
                <a:avLst/>
                <a:gdLst>
                  <a:gd name="connsiteX0" fmla="*/ 634972 w 959953"/>
                  <a:gd name="connsiteY0" fmla="*/ 266954 h 953574"/>
                  <a:gd name="connsiteX1" fmla="*/ 547907 w 959953"/>
                  <a:gd name="connsiteY1" fmla="*/ 315518 h 953574"/>
                  <a:gd name="connsiteX2" fmla="*/ 547907 w 959953"/>
                  <a:gd name="connsiteY2" fmla="*/ 315518 h 953574"/>
                  <a:gd name="connsiteX3" fmla="*/ 459376 w 959953"/>
                  <a:gd name="connsiteY3" fmla="*/ 197171 h 953574"/>
                  <a:gd name="connsiteX4" fmla="*/ 379201 w 959953"/>
                  <a:gd name="connsiteY4" fmla="*/ 129980 h 953574"/>
                  <a:gd name="connsiteX5" fmla="*/ 354931 w 959953"/>
                  <a:gd name="connsiteY5" fmla="*/ 114757 h 953574"/>
                  <a:gd name="connsiteX6" fmla="*/ 333047 w 959953"/>
                  <a:gd name="connsiteY6" fmla="*/ 103193 h 953574"/>
                  <a:gd name="connsiteX7" fmla="*/ 299308 w 959953"/>
                  <a:gd name="connsiteY7" fmla="*/ 89575 h 953574"/>
                  <a:gd name="connsiteX8" fmla="*/ 278263 w 959953"/>
                  <a:gd name="connsiteY8" fmla="*/ 82541 h 953574"/>
                  <a:gd name="connsiteX9" fmla="*/ 241960 w 959953"/>
                  <a:gd name="connsiteY9" fmla="*/ 76094 h 953574"/>
                  <a:gd name="connsiteX10" fmla="*/ 224360 w 959953"/>
                  <a:gd name="connsiteY10" fmla="*/ 73747 h 953574"/>
                  <a:gd name="connsiteX11" fmla="*/ 172686 w 959953"/>
                  <a:gd name="connsiteY11" fmla="*/ 77477 h 953574"/>
                  <a:gd name="connsiteX12" fmla="*/ 168514 w 959953"/>
                  <a:gd name="connsiteY12" fmla="*/ 79039 h 953574"/>
                  <a:gd name="connsiteX13" fmla="*/ 144149 w 959953"/>
                  <a:gd name="connsiteY13" fmla="*/ 109140 h 953574"/>
                  <a:gd name="connsiteX14" fmla="*/ 144144 w 959953"/>
                  <a:gd name="connsiteY14" fmla="*/ 109151 h 953574"/>
                  <a:gd name="connsiteX15" fmla="*/ 121172 w 959953"/>
                  <a:gd name="connsiteY15" fmla="*/ 159702 h 953574"/>
                  <a:gd name="connsiteX16" fmla="*/ 108640 w 959953"/>
                  <a:gd name="connsiteY16" fmla="*/ 209297 h 953574"/>
                  <a:gd name="connsiteX17" fmla="*/ 103463 w 959953"/>
                  <a:gd name="connsiteY17" fmla="*/ 241752 h 953574"/>
                  <a:gd name="connsiteX18" fmla="*/ 104554 w 959953"/>
                  <a:gd name="connsiteY18" fmla="*/ 303947 h 953574"/>
                  <a:gd name="connsiteX19" fmla="*/ 106447 w 959953"/>
                  <a:gd name="connsiteY19" fmla="*/ 334735 h 953574"/>
                  <a:gd name="connsiteX20" fmla="*/ 130598 w 959953"/>
                  <a:gd name="connsiteY20" fmla="*/ 434137 h 953574"/>
                  <a:gd name="connsiteX21" fmla="*/ 174130 w 959953"/>
                  <a:gd name="connsiteY21" fmla="*/ 409855 h 953574"/>
                  <a:gd name="connsiteX22" fmla="*/ 128276 w 959953"/>
                  <a:gd name="connsiteY22" fmla="*/ 549587 h 953574"/>
                  <a:gd name="connsiteX23" fmla="*/ 0 w 959953"/>
                  <a:gd name="connsiteY23" fmla="*/ 506984 h 953574"/>
                  <a:gd name="connsiteX24" fmla="*/ 43533 w 959953"/>
                  <a:gd name="connsiteY24" fmla="*/ 482702 h 953574"/>
                  <a:gd name="connsiteX25" fmla="*/ 43532 w 959953"/>
                  <a:gd name="connsiteY25" fmla="*/ 482699 h 953574"/>
                  <a:gd name="connsiteX26" fmla="*/ 15907 w 959953"/>
                  <a:gd name="connsiteY26" fmla="*/ 359550 h 953574"/>
                  <a:gd name="connsiteX27" fmla="*/ 15897 w 959953"/>
                  <a:gd name="connsiteY27" fmla="*/ 359146 h 953574"/>
                  <a:gd name="connsiteX28" fmla="*/ 15790 w 959953"/>
                  <a:gd name="connsiteY28" fmla="*/ 358669 h 953574"/>
                  <a:gd name="connsiteX29" fmla="*/ 14819 w 959953"/>
                  <a:gd name="connsiteY29" fmla="*/ 316615 h 953574"/>
                  <a:gd name="connsiteX30" fmla="*/ 14447 w 959953"/>
                  <a:gd name="connsiteY30" fmla="*/ 301973 h 953574"/>
                  <a:gd name="connsiteX31" fmla="*/ 14476 w 959953"/>
                  <a:gd name="connsiteY31" fmla="*/ 301745 h 953574"/>
                  <a:gd name="connsiteX32" fmla="*/ 14460 w 959953"/>
                  <a:gd name="connsiteY32" fmla="*/ 301071 h 953574"/>
                  <a:gd name="connsiteX33" fmla="*/ 18739 w 959953"/>
                  <a:gd name="connsiteY33" fmla="*/ 266591 h 953574"/>
                  <a:gd name="connsiteX34" fmla="*/ 20937 w 959953"/>
                  <a:gd name="connsiteY34" fmla="*/ 248473 h 953574"/>
                  <a:gd name="connsiteX35" fmla="*/ 21024 w 959953"/>
                  <a:gd name="connsiteY35" fmla="*/ 248173 h 953574"/>
                  <a:gd name="connsiteX36" fmla="*/ 21078 w 959953"/>
                  <a:gd name="connsiteY36" fmla="*/ 247745 h 953574"/>
                  <a:gd name="connsiteX37" fmla="*/ 29340 w 959953"/>
                  <a:gd name="connsiteY37" fmla="*/ 219894 h 953574"/>
                  <a:gd name="connsiteX38" fmla="*/ 35158 w 959953"/>
                  <a:gd name="connsiteY38" fmla="*/ 200111 h 953574"/>
                  <a:gd name="connsiteX39" fmla="*/ 35280 w 959953"/>
                  <a:gd name="connsiteY39" fmla="*/ 199875 h 953574"/>
                  <a:gd name="connsiteX40" fmla="*/ 35336 w 959953"/>
                  <a:gd name="connsiteY40" fmla="*/ 199685 h 953574"/>
                  <a:gd name="connsiteX41" fmla="*/ 85538 w 959953"/>
                  <a:gd name="connsiteY41" fmla="*/ 123338 h 953574"/>
                  <a:gd name="connsiteX42" fmla="*/ 85921 w 959953"/>
                  <a:gd name="connsiteY42" fmla="*/ 123052 h 953574"/>
                  <a:gd name="connsiteX43" fmla="*/ 85939 w 959953"/>
                  <a:gd name="connsiteY43" fmla="*/ 123032 h 953574"/>
                  <a:gd name="connsiteX44" fmla="*/ 86870 w 959953"/>
                  <a:gd name="connsiteY44" fmla="*/ 122346 h 953574"/>
                  <a:gd name="connsiteX45" fmla="*/ 120864 w 959953"/>
                  <a:gd name="connsiteY45" fmla="*/ 97040 h 953574"/>
                  <a:gd name="connsiteX46" fmla="*/ 121665 w 959953"/>
                  <a:gd name="connsiteY46" fmla="*/ 96729 h 953574"/>
                  <a:gd name="connsiteX47" fmla="*/ 122067 w 959953"/>
                  <a:gd name="connsiteY47" fmla="*/ 96433 h 953574"/>
                  <a:gd name="connsiteX48" fmla="*/ 209133 w 959953"/>
                  <a:gd name="connsiteY48" fmla="*/ 47870 h 953574"/>
                  <a:gd name="connsiteX49" fmla="*/ 314540 w 959953"/>
                  <a:gd name="connsiteY49" fmla="*/ 24956 h 953574"/>
                  <a:gd name="connsiteX50" fmla="*/ 634972 w 959953"/>
                  <a:gd name="connsiteY50" fmla="*/ 266954 h 953574"/>
                  <a:gd name="connsiteX51" fmla="*/ 713619 w 959953"/>
                  <a:gd name="connsiteY51" fmla="*/ 599119 h 953574"/>
                  <a:gd name="connsiteX52" fmla="*/ 631507 w 959953"/>
                  <a:gd name="connsiteY52" fmla="*/ 524687 h 953574"/>
                  <a:gd name="connsiteX53" fmla="*/ 713619 w 959953"/>
                  <a:gd name="connsiteY53" fmla="*/ 434896 h 953574"/>
                  <a:gd name="connsiteX54" fmla="*/ 713619 w 959953"/>
                  <a:gd name="connsiteY54" fmla="*/ 475952 h 953574"/>
                  <a:gd name="connsiteX55" fmla="*/ 792448 w 959953"/>
                  <a:gd name="connsiteY55" fmla="*/ 451592 h 953574"/>
                  <a:gd name="connsiteX56" fmla="*/ 813239 w 959953"/>
                  <a:gd name="connsiteY56" fmla="*/ 441610 h 953574"/>
                  <a:gd name="connsiteX57" fmla="*/ 861107 w 959953"/>
                  <a:gd name="connsiteY57" fmla="*/ 412845 h 953574"/>
                  <a:gd name="connsiteX58" fmla="*/ 878368 w 959953"/>
                  <a:gd name="connsiteY58" fmla="*/ 399992 h 953574"/>
                  <a:gd name="connsiteX59" fmla="*/ 925777 w 959953"/>
                  <a:gd name="connsiteY59" fmla="*/ 349242 h 953574"/>
                  <a:gd name="connsiteX60" fmla="*/ 954533 w 959953"/>
                  <a:gd name="connsiteY60" fmla="*/ 284342 h 953574"/>
                  <a:gd name="connsiteX61" fmla="*/ 953280 w 959953"/>
                  <a:gd name="connsiteY61" fmla="*/ 275193 h 953574"/>
                  <a:gd name="connsiteX62" fmla="*/ 953280 w 959953"/>
                  <a:gd name="connsiteY62" fmla="*/ 275192 h 953574"/>
                  <a:gd name="connsiteX63" fmla="*/ 935230 w 959953"/>
                  <a:gd name="connsiteY63" fmla="*/ 232382 h 953574"/>
                  <a:gd name="connsiteX64" fmla="*/ 926480 w 959953"/>
                  <a:gd name="connsiteY64" fmla="*/ 219408 h 953574"/>
                  <a:gd name="connsiteX65" fmla="*/ 907277 w 959953"/>
                  <a:gd name="connsiteY65" fmla="*/ 193361 h 953574"/>
                  <a:gd name="connsiteX66" fmla="*/ 893773 w 959953"/>
                  <a:gd name="connsiteY66" fmla="*/ 179725 h 953574"/>
                  <a:gd name="connsiteX67" fmla="*/ 870441 w 959953"/>
                  <a:gd name="connsiteY67" fmla="*/ 158906 h 953574"/>
                  <a:gd name="connsiteX68" fmla="*/ 853342 w 959953"/>
                  <a:gd name="connsiteY68" fmla="*/ 146614 h 953574"/>
                  <a:gd name="connsiteX69" fmla="*/ 832655 w 959953"/>
                  <a:gd name="connsiteY69" fmla="*/ 134047 h 953574"/>
                  <a:gd name="connsiteX70" fmla="*/ 752156 w 959953"/>
                  <a:gd name="connsiteY70" fmla="*/ 100045 h 953574"/>
                  <a:gd name="connsiteX71" fmla="*/ 631508 w 959953"/>
                  <a:gd name="connsiteY71" fmla="*/ 82112 h 953574"/>
                  <a:gd name="connsiteX72" fmla="*/ 631507 w 959953"/>
                  <a:gd name="connsiteY72" fmla="*/ 82112 h 953574"/>
                  <a:gd name="connsiteX73" fmla="*/ 631507 w 959953"/>
                  <a:gd name="connsiteY73" fmla="*/ 0 h 953574"/>
                  <a:gd name="connsiteX74" fmla="*/ 959953 w 959953"/>
                  <a:gd name="connsiteY74" fmla="*/ 241815 h 953574"/>
                  <a:gd name="connsiteX75" fmla="*/ 959953 w 959953"/>
                  <a:gd name="connsiteY75" fmla="*/ 323927 h 953574"/>
                  <a:gd name="connsiteX76" fmla="*/ 959664 w 959953"/>
                  <a:gd name="connsiteY76" fmla="*/ 326454 h 953574"/>
                  <a:gd name="connsiteX77" fmla="*/ 959927 w 959953"/>
                  <a:gd name="connsiteY77" fmla="*/ 329017 h 953574"/>
                  <a:gd name="connsiteX78" fmla="*/ 956870 w 959953"/>
                  <a:gd name="connsiteY78" fmla="*/ 350916 h 953574"/>
                  <a:gd name="connsiteX79" fmla="*/ 955316 w 959953"/>
                  <a:gd name="connsiteY79" fmla="*/ 364516 h 953574"/>
                  <a:gd name="connsiteX80" fmla="*/ 954740 w 959953"/>
                  <a:gd name="connsiteY80" fmla="*/ 366170 h 953574"/>
                  <a:gd name="connsiteX81" fmla="*/ 954444 w 959953"/>
                  <a:gd name="connsiteY81" fmla="*/ 368288 h 953574"/>
                  <a:gd name="connsiteX82" fmla="*/ 946676 w 959953"/>
                  <a:gd name="connsiteY82" fmla="*/ 389318 h 953574"/>
                  <a:gd name="connsiteX83" fmla="*/ 941856 w 959953"/>
                  <a:gd name="connsiteY83" fmla="*/ 403153 h 953574"/>
                  <a:gd name="connsiteX84" fmla="*/ 941098 w 959953"/>
                  <a:gd name="connsiteY84" fmla="*/ 404417 h 953574"/>
                  <a:gd name="connsiteX85" fmla="*/ 940574 w 959953"/>
                  <a:gd name="connsiteY85" fmla="*/ 405836 h 953574"/>
                  <a:gd name="connsiteX86" fmla="*/ 928697 w 959953"/>
                  <a:gd name="connsiteY86" fmla="*/ 425104 h 953574"/>
                  <a:gd name="connsiteX87" fmla="*/ 920247 w 959953"/>
                  <a:gd name="connsiteY87" fmla="*/ 439198 h 953574"/>
                  <a:gd name="connsiteX88" fmla="*/ 919463 w 959953"/>
                  <a:gd name="connsiteY88" fmla="*/ 440083 h 953574"/>
                  <a:gd name="connsiteX89" fmla="*/ 918897 w 959953"/>
                  <a:gd name="connsiteY89" fmla="*/ 441002 h 953574"/>
                  <a:gd name="connsiteX90" fmla="*/ 902309 w 959953"/>
                  <a:gd name="connsiteY90" fmla="*/ 459437 h 953574"/>
                  <a:gd name="connsiteX91" fmla="*/ 891166 w 959953"/>
                  <a:gd name="connsiteY91" fmla="*/ 472008 h 953574"/>
                  <a:gd name="connsiteX92" fmla="*/ 890725 w 959953"/>
                  <a:gd name="connsiteY92" fmla="*/ 472310 h 953574"/>
                  <a:gd name="connsiteX93" fmla="*/ 889989 w 959953"/>
                  <a:gd name="connsiteY93" fmla="*/ 473128 h 953574"/>
                  <a:gd name="connsiteX94" fmla="*/ 826118 w 959953"/>
                  <a:gd name="connsiteY94" fmla="*/ 516566 h 953574"/>
                  <a:gd name="connsiteX95" fmla="*/ 813286 w 959953"/>
                  <a:gd name="connsiteY95" fmla="*/ 525356 h 953574"/>
                  <a:gd name="connsiteX96" fmla="*/ 813107 w 959953"/>
                  <a:gd name="connsiteY96" fmla="*/ 525415 h 953574"/>
                  <a:gd name="connsiteX97" fmla="*/ 812795 w 959953"/>
                  <a:gd name="connsiteY97" fmla="*/ 525627 h 953574"/>
                  <a:gd name="connsiteX98" fmla="*/ 713619 w 959953"/>
                  <a:gd name="connsiteY98" fmla="*/ 558063 h 953574"/>
                  <a:gd name="connsiteX99" fmla="*/ 519277 w 959953"/>
                  <a:gd name="connsiteY99" fmla="*/ 939296 h 953574"/>
                  <a:gd name="connsiteX100" fmla="*/ 479873 w 959953"/>
                  <a:gd name="connsiteY100" fmla="*/ 937059 h 953574"/>
                  <a:gd name="connsiteX101" fmla="*/ 518583 w 959953"/>
                  <a:gd name="connsiteY101" fmla="*/ 939411 h 953574"/>
                  <a:gd name="connsiteX102" fmla="*/ 672362 w 959953"/>
                  <a:gd name="connsiteY102" fmla="*/ 932426 h 953574"/>
                  <a:gd name="connsiteX103" fmla="*/ 557926 w 959953"/>
                  <a:gd name="connsiteY103" fmla="*/ 950972 h 953574"/>
                  <a:gd name="connsiteX104" fmla="*/ 479871 w 959953"/>
                  <a:gd name="connsiteY104" fmla="*/ 937059 h 953574"/>
                  <a:gd name="connsiteX105" fmla="*/ 467340 w 959953"/>
                  <a:gd name="connsiteY105" fmla="*/ 932979 h 953574"/>
                  <a:gd name="connsiteX106" fmla="*/ 459166 w 959953"/>
                  <a:gd name="connsiteY106" fmla="*/ 931989 h 953574"/>
                  <a:gd name="connsiteX107" fmla="*/ 447429 w 959953"/>
                  <a:gd name="connsiteY107" fmla="*/ 926495 h 953574"/>
                  <a:gd name="connsiteX108" fmla="*/ 435465 w 959953"/>
                  <a:gd name="connsiteY108" fmla="*/ 922599 h 953574"/>
                  <a:gd name="connsiteX109" fmla="*/ 426463 w 959953"/>
                  <a:gd name="connsiteY109" fmla="*/ 916681 h 953574"/>
                  <a:gd name="connsiteX110" fmla="*/ 417693 w 959953"/>
                  <a:gd name="connsiteY110" fmla="*/ 912575 h 953574"/>
                  <a:gd name="connsiteX111" fmla="*/ 407785 w 959953"/>
                  <a:gd name="connsiteY111" fmla="*/ 904401 h 953574"/>
                  <a:gd name="connsiteX112" fmla="*/ 396296 w 959953"/>
                  <a:gd name="connsiteY112" fmla="*/ 896847 h 953574"/>
                  <a:gd name="connsiteX113" fmla="*/ 388481 w 959953"/>
                  <a:gd name="connsiteY113" fmla="*/ 888474 h 953574"/>
                  <a:gd name="connsiteX114" fmla="*/ 380857 w 959953"/>
                  <a:gd name="connsiteY114" fmla="*/ 882184 h 953574"/>
                  <a:gd name="connsiteX115" fmla="*/ 372771 w 959953"/>
                  <a:gd name="connsiteY115" fmla="*/ 871640 h 953574"/>
                  <a:gd name="connsiteX116" fmla="*/ 363045 w 959953"/>
                  <a:gd name="connsiteY116" fmla="*/ 861219 h 953574"/>
                  <a:gd name="connsiteX117" fmla="*/ 356603 w 959953"/>
                  <a:gd name="connsiteY117" fmla="*/ 850559 h 953574"/>
                  <a:gd name="connsiteX118" fmla="*/ 349784 w 959953"/>
                  <a:gd name="connsiteY118" fmla="*/ 841668 h 953574"/>
                  <a:gd name="connsiteX119" fmla="*/ 343860 w 959953"/>
                  <a:gd name="connsiteY119" fmla="*/ 829475 h 953574"/>
                  <a:gd name="connsiteX120" fmla="*/ 336401 w 959953"/>
                  <a:gd name="connsiteY120" fmla="*/ 817134 h 953574"/>
                  <a:gd name="connsiteX121" fmla="*/ 331238 w 959953"/>
                  <a:gd name="connsiteY121" fmla="*/ 803497 h 953574"/>
                  <a:gd name="connsiteX122" fmla="*/ 325595 w 959953"/>
                  <a:gd name="connsiteY122" fmla="*/ 791882 h 953574"/>
                  <a:gd name="connsiteX123" fmla="*/ 323936 w 959953"/>
                  <a:gd name="connsiteY123" fmla="*/ 784207 h 953574"/>
                  <a:gd name="connsiteX124" fmla="*/ 317046 w 959953"/>
                  <a:gd name="connsiteY124" fmla="*/ 766009 h 953574"/>
                  <a:gd name="connsiteX125" fmla="*/ 305667 w 959953"/>
                  <a:gd name="connsiteY125" fmla="*/ 709260 h 953574"/>
                  <a:gd name="connsiteX126" fmla="*/ 305929 w 959953"/>
                  <a:gd name="connsiteY126" fmla="*/ 700915 h 953574"/>
                  <a:gd name="connsiteX127" fmla="*/ 304036 w 959953"/>
                  <a:gd name="connsiteY127" fmla="*/ 692163 h 953574"/>
                  <a:gd name="connsiteX128" fmla="*/ 309572 w 959953"/>
                  <a:gd name="connsiteY128" fmla="*/ 584565 h 953574"/>
                  <a:gd name="connsiteX129" fmla="*/ 309573 w 959953"/>
                  <a:gd name="connsiteY129" fmla="*/ 584565 h 953574"/>
                  <a:gd name="connsiteX130" fmla="*/ 387628 w 959953"/>
                  <a:gd name="connsiteY130" fmla="*/ 598478 h 953574"/>
                  <a:gd name="connsiteX131" fmla="*/ 387627 w 959953"/>
                  <a:gd name="connsiteY131" fmla="*/ 598479 h 953574"/>
                  <a:gd name="connsiteX132" fmla="*/ 382625 w 959953"/>
                  <a:gd name="connsiteY132" fmla="*/ 703040 h 953574"/>
                  <a:gd name="connsiteX133" fmla="*/ 388024 w 959953"/>
                  <a:gd name="connsiteY133" fmla="*/ 734557 h 953574"/>
                  <a:gd name="connsiteX134" fmla="*/ 402202 w 959953"/>
                  <a:gd name="connsiteY134" fmla="*/ 797361 h 953574"/>
                  <a:gd name="connsiteX135" fmla="*/ 429737 w 959953"/>
                  <a:gd name="connsiteY135" fmla="*/ 857589 h 953574"/>
                  <a:gd name="connsiteX136" fmla="*/ 435784 w 959953"/>
                  <a:gd name="connsiteY136" fmla="*/ 866034 h 953574"/>
                  <a:gd name="connsiteX137" fmla="*/ 483259 w 959953"/>
                  <a:gd name="connsiteY137" fmla="*/ 917845 h 953574"/>
                  <a:gd name="connsiteX138" fmla="*/ 519600 w 959953"/>
                  <a:gd name="connsiteY138" fmla="*/ 939243 h 953574"/>
                  <a:gd name="connsiteX139" fmla="*/ 556966 w 959953"/>
                  <a:gd name="connsiteY139" fmla="*/ 933051 h 953574"/>
                  <a:gd name="connsiteX140" fmla="*/ 606237 w 959953"/>
                  <a:gd name="connsiteY140" fmla="*/ 911078 h 953574"/>
                  <a:gd name="connsiteX141" fmla="*/ 618017 w 959953"/>
                  <a:gd name="connsiteY141" fmla="*/ 903735 h 953574"/>
                  <a:gd name="connsiteX142" fmla="*/ 640369 w 959953"/>
                  <a:gd name="connsiteY142" fmla="*/ 885507 h 953574"/>
                  <a:gd name="connsiteX143" fmla="*/ 682219 w 959953"/>
                  <a:gd name="connsiteY143" fmla="*/ 842260 h 953574"/>
                  <a:gd name="connsiteX144" fmla="*/ 697583 w 959953"/>
                  <a:gd name="connsiteY144" fmla="*/ 822440 h 953574"/>
                  <a:gd name="connsiteX145" fmla="*/ 740385 w 959953"/>
                  <a:gd name="connsiteY145" fmla="*/ 741888 h 953574"/>
                  <a:gd name="connsiteX146" fmla="*/ 701358 w 959953"/>
                  <a:gd name="connsiteY146" fmla="*/ 734932 h 953574"/>
                  <a:gd name="connsiteX147" fmla="*/ 800500 w 959953"/>
                  <a:gd name="connsiteY147" fmla="*/ 672069 h 953574"/>
                  <a:gd name="connsiteX148" fmla="*/ 857468 w 959953"/>
                  <a:gd name="connsiteY148" fmla="*/ 762758 h 953574"/>
                  <a:gd name="connsiteX149" fmla="*/ 818440 w 959953"/>
                  <a:gd name="connsiteY149" fmla="*/ 755801 h 953574"/>
                  <a:gd name="connsiteX150" fmla="*/ 672362 w 959953"/>
                  <a:gd name="connsiteY150" fmla="*/ 932426 h 95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959953" h="953574">
                    <a:moveTo>
                      <a:pt x="634972" y="266954"/>
                    </a:moveTo>
                    <a:lnTo>
                      <a:pt x="547907" y="315518"/>
                    </a:lnTo>
                    <a:lnTo>
                      <a:pt x="547907" y="315518"/>
                    </a:lnTo>
                    <a:lnTo>
                      <a:pt x="459376" y="197171"/>
                    </a:lnTo>
                    <a:lnTo>
                      <a:pt x="379201" y="129980"/>
                    </a:lnTo>
                    <a:lnTo>
                      <a:pt x="354931" y="114757"/>
                    </a:lnTo>
                    <a:lnTo>
                      <a:pt x="333047" y="103193"/>
                    </a:lnTo>
                    <a:lnTo>
                      <a:pt x="299308" y="89575"/>
                    </a:lnTo>
                    <a:lnTo>
                      <a:pt x="278263" y="82541"/>
                    </a:lnTo>
                    <a:lnTo>
                      <a:pt x="241960" y="76094"/>
                    </a:lnTo>
                    <a:lnTo>
                      <a:pt x="224360" y="73747"/>
                    </a:lnTo>
                    <a:lnTo>
                      <a:pt x="172686" y="77477"/>
                    </a:lnTo>
                    <a:lnTo>
                      <a:pt x="168514" y="79039"/>
                    </a:lnTo>
                    <a:lnTo>
                      <a:pt x="144149" y="109140"/>
                    </a:lnTo>
                    <a:lnTo>
                      <a:pt x="144144" y="109151"/>
                    </a:lnTo>
                    <a:lnTo>
                      <a:pt x="121172" y="159702"/>
                    </a:lnTo>
                    <a:lnTo>
                      <a:pt x="108640" y="209297"/>
                    </a:lnTo>
                    <a:lnTo>
                      <a:pt x="103463" y="241752"/>
                    </a:lnTo>
                    <a:lnTo>
                      <a:pt x="104554" y="303947"/>
                    </a:lnTo>
                    <a:lnTo>
                      <a:pt x="106447" y="334735"/>
                    </a:lnTo>
                    <a:lnTo>
                      <a:pt x="130598" y="434137"/>
                    </a:lnTo>
                    <a:lnTo>
                      <a:pt x="174130" y="409855"/>
                    </a:lnTo>
                    <a:lnTo>
                      <a:pt x="128276" y="549587"/>
                    </a:lnTo>
                    <a:lnTo>
                      <a:pt x="0" y="506984"/>
                    </a:lnTo>
                    <a:lnTo>
                      <a:pt x="43533" y="482702"/>
                    </a:lnTo>
                    <a:lnTo>
                      <a:pt x="43532" y="482699"/>
                    </a:lnTo>
                    <a:lnTo>
                      <a:pt x="15907" y="359550"/>
                    </a:lnTo>
                    <a:lnTo>
                      <a:pt x="15897" y="359146"/>
                    </a:lnTo>
                    <a:lnTo>
                      <a:pt x="15790" y="358669"/>
                    </a:lnTo>
                    <a:lnTo>
                      <a:pt x="14819" y="316615"/>
                    </a:lnTo>
                    <a:lnTo>
                      <a:pt x="14447" y="301973"/>
                    </a:lnTo>
                    <a:lnTo>
                      <a:pt x="14476" y="301745"/>
                    </a:lnTo>
                    <a:lnTo>
                      <a:pt x="14460" y="301071"/>
                    </a:lnTo>
                    <a:lnTo>
                      <a:pt x="18739" y="266591"/>
                    </a:lnTo>
                    <a:lnTo>
                      <a:pt x="20937" y="248473"/>
                    </a:lnTo>
                    <a:lnTo>
                      <a:pt x="21024" y="248173"/>
                    </a:lnTo>
                    <a:lnTo>
                      <a:pt x="21078" y="247745"/>
                    </a:lnTo>
                    <a:lnTo>
                      <a:pt x="29340" y="219894"/>
                    </a:lnTo>
                    <a:lnTo>
                      <a:pt x="35158" y="200111"/>
                    </a:lnTo>
                    <a:lnTo>
                      <a:pt x="35280" y="199875"/>
                    </a:lnTo>
                    <a:lnTo>
                      <a:pt x="35336" y="199685"/>
                    </a:lnTo>
                    <a:cubicBezTo>
                      <a:pt x="47319" y="169621"/>
                      <a:pt x="64190" y="143730"/>
                      <a:pt x="85538" y="123338"/>
                    </a:cubicBezTo>
                    <a:lnTo>
                      <a:pt x="85921" y="123052"/>
                    </a:lnTo>
                    <a:lnTo>
                      <a:pt x="85939" y="123032"/>
                    </a:lnTo>
                    <a:lnTo>
                      <a:pt x="86870" y="122346"/>
                    </a:lnTo>
                    <a:lnTo>
                      <a:pt x="120864" y="97040"/>
                    </a:lnTo>
                    <a:lnTo>
                      <a:pt x="121665" y="96729"/>
                    </a:lnTo>
                    <a:lnTo>
                      <a:pt x="122067" y="96433"/>
                    </a:lnTo>
                    <a:lnTo>
                      <a:pt x="209133" y="47870"/>
                    </a:lnTo>
                    <a:cubicBezTo>
                      <a:pt x="241107" y="30034"/>
                      <a:pt x="277004" y="22788"/>
                      <a:pt x="314540" y="24956"/>
                    </a:cubicBezTo>
                    <a:cubicBezTo>
                      <a:pt x="427148" y="31462"/>
                      <a:pt x="554508" y="122700"/>
                      <a:pt x="634972" y="266954"/>
                    </a:cubicBezTo>
                    <a:close/>
                    <a:moveTo>
                      <a:pt x="713619" y="599119"/>
                    </a:moveTo>
                    <a:lnTo>
                      <a:pt x="631507" y="524687"/>
                    </a:lnTo>
                    <a:lnTo>
                      <a:pt x="713619" y="434896"/>
                    </a:lnTo>
                    <a:lnTo>
                      <a:pt x="713619" y="475952"/>
                    </a:lnTo>
                    <a:lnTo>
                      <a:pt x="792448" y="451592"/>
                    </a:lnTo>
                    <a:lnTo>
                      <a:pt x="813239" y="441610"/>
                    </a:lnTo>
                    <a:lnTo>
                      <a:pt x="861107" y="412845"/>
                    </a:lnTo>
                    <a:lnTo>
                      <a:pt x="878368" y="399992"/>
                    </a:lnTo>
                    <a:lnTo>
                      <a:pt x="925777" y="349242"/>
                    </a:lnTo>
                    <a:lnTo>
                      <a:pt x="954533" y="284342"/>
                    </a:lnTo>
                    <a:lnTo>
                      <a:pt x="953280" y="275193"/>
                    </a:lnTo>
                    <a:lnTo>
                      <a:pt x="953280" y="275192"/>
                    </a:lnTo>
                    <a:lnTo>
                      <a:pt x="935230" y="232382"/>
                    </a:lnTo>
                    <a:lnTo>
                      <a:pt x="926480" y="219408"/>
                    </a:lnTo>
                    <a:lnTo>
                      <a:pt x="907277" y="193361"/>
                    </a:lnTo>
                    <a:lnTo>
                      <a:pt x="893773" y="179725"/>
                    </a:lnTo>
                    <a:lnTo>
                      <a:pt x="870441" y="158906"/>
                    </a:lnTo>
                    <a:lnTo>
                      <a:pt x="853342" y="146614"/>
                    </a:lnTo>
                    <a:lnTo>
                      <a:pt x="832655" y="134047"/>
                    </a:lnTo>
                    <a:lnTo>
                      <a:pt x="752156" y="100045"/>
                    </a:lnTo>
                    <a:lnTo>
                      <a:pt x="631508" y="82112"/>
                    </a:lnTo>
                    <a:lnTo>
                      <a:pt x="631507" y="82112"/>
                    </a:lnTo>
                    <a:lnTo>
                      <a:pt x="631507" y="0"/>
                    </a:lnTo>
                    <a:cubicBezTo>
                      <a:pt x="812903" y="0"/>
                      <a:pt x="959953" y="108264"/>
                      <a:pt x="959953" y="241815"/>
                    </a:cubicBezTo>
                    <a:lnTo>
                      <a:pt x="959953" y="323927"/>
                    </a:lnTo>
                    <a:lnTo>
                      <a:pt x="959664" y="326454"/>
                    </a:lnTo>
                    <a:lnTo>
                      <a:pt x="959927" y="329017"/>
                    </a:lnTo>
                    <a:lnTo>
                      <a:pt x="956870" y="350916"/>
                    </a:lnTo>
                    <a:lnTo>
                      <a:pt x="955316" y="364516"/>
                    </a:lnTo>
                    <a:lnTo>
                      <a:pt x="954740" y="366170"/>
                    </a:lnTo>
                    <a:lnTo>
                      <a:pt x="954444" y="368288"/>
                    </a:lnTo>
                    <a:lnTo>
                      <a:pt x="946676" y="389318"/>
                    </a:lnTo>
                    <a:lnTo>
                      <a:pt x="941856" y="403153"/>
                    </a:lnTo>
                    <a:lnTo>
                      <a:pt x="941098" y="404417"/>
                    </a:lnTo>
                    <a:lnTo>
                      <a:pt x="940574" y="405836"/>
                    </a:lnTo>
                    <a:lnTo>
                      <a:pt x="928697" y="425104"/>
                    </a:lnTo>
                    <a:lnTo>
                      <a:pt x="920247" y="439198"/>
                    </a:lnTo>
                    <a:lnTo>
                      <a:pt x="919463" y="440083"/>
                    </a:lnTo>
                    <a:lnTo>
                      <a:pt x="918897" y="441002"/>
                    </a:lnTo>
                    <a:lnTo>
                      <a:pt x="902309" y="459437"/>
                    </a:lnTo>
                    <a:lnTo>
                      <a:pt x="891166" y="472008"/>
                    </a:lnTo>
                    <a:lnTo>
                      <a:pt x="890725" y="472310"/>
                    </a:lnTo>
                    <a:lnTo>
                      <a:pt x="889989" y="473128"/>
                    </a:lnTo>
                    <a:lnTo>
                      <a:pt x="826118" y="516566"/>
                    </a:lnTo>
                    <a:lnTo>
                      <a:pt x="813286" y="525356"/>
                    </a:lnTo>
                    <a:lnTo>
                      <a:pt x="813107" y="525415"/>
                    </a:lnTo>
                    <a:lnTo>
                      <a:pt x="812795" y="525627"/>
                    </a:lnTo>
                    <a:cubicBezTo>
                      <a:pt x="783144" y="540075"/>
                      <a:pt x="749828" y="551180"/>
                      <a:pt x="713619" y="558063"/>
                    </a:cubicBezTo>
                    <a:close/>
                    <a:moveTo>
                      <a:pt x="519277" y="939296"/>
                    </a:moveTo>
                    <a:lnTo>
                      <a:pt x="479873" y="937059"/>
                    </a:lnTo>
                    <a:lnTo>
                      <a:pt x="518583" y="939411"/>
                    </a:lnTo>
                    <a:close/>
                    <a:moveTo>
                      <a:pt x="672362" y="932426"/>
                    </a:moveTo>
                    <a:cubicBezTo>
                      <a:pt x="635780" y="950874"/>
                      <a:pt x="596564" y="957859"/>
                      <a:pt x="557926" y="950972"/>
                    </a:cubicBezTo>
                    <a:lnTo>
                      <a:pt x="479871" y="937059"/>
                    </a:lnTo>
                    <a:lnTo>
                      <a:pt x="467340" y="932979"/>
                    </a:lnTo>
                    <a:lnTo>
                      <a:pt x="459166" y="931989"/>
                    </a:lnTo>
                    <a:lnTo>
                      <a:pt x="447429" y="926495"/>
                    </a:lnTo>
                    <a:lnTo>
                      <a:pt x="435465" y="922599"/>
                    </a:lnTo>
                    <a:lnTo>
                      <a:pt x="426463" y="916681"/>
                    </a:lnTo>
                    <a:lnTo>
                      <a:pt x="417693" y="912575"/>
                    </a:lnTo>
                    <a:lnTo>
                      <a:pt x="407785" y="904401"/>
                    </a:lnTo>
                    <a:lnTo>
                      <a:pt x="396296" y="896847"/>
                    </a:lnTo>
                    <a:lnTo>
                      <a:pt x="388481" y="888474"/>
                    </a:lnTo>
                    <a:lnTo>
                      <a:pt x="380857" y="882184"/>
                    </a:lnTo>
                    <a:lnTo>
                      <a:pt x="372771" y="871640"/>
                    </a:lnTo>
                    <a:lnTo>
                      <a:pt x="363045" y="861219"/>
                    </a:lnTo>
                    <a:lnTo>
                      <a:pt x="356603" y="850559"/>
                    </a:lnTo>
                    <a:lnTo>
                      <a:pt x="349784" y="841668"/>
                    </a:lnTo>
                    <a:lnTo>
                      <a:pt x="343860" y="829475"/>
                    </a:lnTo>
                    <a:lnTo>
                      <a:pt x="336401" y="817134"/>
                    </a:lnTo>
                    <a:lnTo>
                      <a:pt x="331238" y="803497"/>
                    </a:lnTo>
                    <a:lnTo>
                      <a:pt x="325595" y="791882"/>
                    </a:lnTo>
                    <a:lnTo>
                      <a:pt x="323936" y="784207"/>
                    </a:lnTo>
                    <a:lnTo>
                      <a:pt x="317046" y="766009"/>
                    </a:lnTo>
                    <a:cubicBezTo>
                      <a:pt x="311886" y="747951"/>
                      <a:pt x="308055" y="728956"/>
                      <a:pt x="305667" y="709260"/>
                    </a:cubicBezTo>
                    <a:lnTo>
                      <a:pt x="305929" y="700915"/>
                    </a:lnTo>
                    <a:lnTo>
                      <a:pt x="304036" y="692163"/>
                    </a:lnTo>
                    <a:cubicBezTo>
                      <a:pt x="301325" y="657090"/>
                      <a:pt x="303131" y="620703"/>
                      <a:pt x="309572" y="584565"/>
                    </a:cubicBezTo>
                    <a:lnTo>
                      <a:pt x="309573" y="584565"/>
                    </a:lnTo>
                    <a:lnTo>
                      <a:pt x="387628" y="598478"/>
                    </a:lnTo>
                    <a:lnTo>
                      <a:pt x="387627" y="598479"/>
                    </a:lnTo>
                    <a:lnTo>
                      <a:pt x="382625" y="703040"/>
                    </a:lnTo>
                    <a:lnTo>
                      <a:pt x="388024" y="734557"/>
                    </a:lnTo>
                    <a:lnTo>
                      <a:pt x="402202" y="797361"/>
                    </a:lnTo>
                    <a:lnTo>
                      <a:pt x="429737" y="857589"/>
                    </a:lnTo>
                    <a:lnTo>
                      <a:pt x="435784" y="866034"/>
                    </a:lnTo>
                    <a:lnTo>
                      <a:pt x="483259" y="917845"/>
                    </a:lnTo>
                    <a:lnTo>
                      <a:pt x="519600" y="939243"/>
                    </a:lnTo>
                    <a:lnTo>
                      <a:pt x="556966" y="933051"/>
                    </a:lnTo>
                    <a:lnTo>
                      <a:pt x="606237" y="911078"/>
                    </a:lnTo>
                    <a:lnTo>
                      <a:pt x="618017" y="903735"/>
                    </a:lnTo>
                    <a:lnTo>
                      <a:pt x="640369" y="885507"/>
                    </a:lnTo>
                    <a:lnTo>
                      <a:pt x="682219" y="842260"/>
                    </a:lnTo>
                    <a:lnTo>
                      <a:pt x="697583" y="822440"/>
                    </a:lnTo>
                    <a:lnTo>
                      <a:pt x="740385" y="741888"/>
                    </a:lnTo>
                    <a:lnTo>
                      <a:pt x="701358" y="734932"/>
                    </a:lnTo>
                    <a:lnTo>
                      <a:pt x="800500" y="672069"/>
                    </a:lnTo>
                    <a:lnTo>
                      <a:pt x="857468" y="762758"/>
                    </a:lnTo>
                    <a:lnTo>
                      <a:pt x="818440" y="755801"/>
                    </a:lnTo>
                    <a:cubicBezTo>
                      <a:pt x="786984" y="839089"/>
                      <a:pt x="733333" y="901679"/>
                      <a:pt x="672362" y="932426"/>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sp>
          <p:nvSpPr>
            <p:cNvPr id="28" name="矩形 27">
              <a:extLst>
                <a:ext uri="{FF2B5EF4-FFF2-40B4-BE49-F238E27FC236}">
                  <a16:creationId xmlns:a16="http://schemas.microsoft.com/office/drawing/2014/main" id="{E464C308-3DCF-48E3-970E-4D58D72080CC}"/>
                </a:ext>
              </a:extLst>
            </p:cNvPr>
            <p:cNvSpPr/>
            <p:nvPr/>
          </p:nvSpPr>
          <p:spPr>
            <a:xfrm>
              <a:off x="9198027" y="5286339"/>
              <a:ext cx="2241974" cy="40126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solidFill>
                    <a:schemeClr val="tx1">
                      <a:lumMod val="65000"/>
                      <a:lumOff val="35000"/>
                    </a:schemeClr>
                  </a:solidFill>
                </a:rPr>
                <a:t>2020</a:t>
              </a:r>
              <a:r>
                <a:rPr lang="zh-CN" altLang="en-US" b="1" dirty="0">
                  <a:solidFill>
                    <a:schemeClr val="tx1">
                      <a:lumMod val="65000"/>
                      <a:lumOff val="35000"/>
                    </a:schemeClr>
                  </a:solidFill>
                </a:rPr>
                <a:t>年报告</a:t>
              </a:r>
            </a:p>
          </p:txBody>
        </p:sp>
        <p:sp>
          <p:nvSpPr>
            <p:cNvPr id="31" name="矩形 30">
              <a:extLst>
                <a:ext uri="{FF2B5EF4-FFF2-40B4-BE49-F238E27FC236}">
                  <a16:creationId xmlns:a16="http://schemas.microsoft.com/office/drawing/2014/main" id="{83C225C7-0CEF-4217-806C-0699D1E54877}"/>
                </a:ext>
              </a:extLst>
            </p:cNvPr>
            <p:cNvSpPr/>
            <p:nvPr/>
          </p:nvSpPr>
          <p:spPr>
            <a:xfrm>
              <a:off x="2445642" y="5070440"/>
              <a:ext cx="5413420" cy="72853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bg1"/>
                  </a:solidFill>
                </a:rPr>
                <a:t>青少年超重肥胖问题不断凸显：</a:t>
              </a:r>
              <a:r>
                <a:rPr lang="en-US" altLang="zh-CN" b="1" dirty="0">
                  <a:solidFill>
                    <a:schemeClr val="bg1"/>
                  </a:solidFill>
                </a:rPr>
                <a:t>6-17</a:t>
              </a:r>
              <a:r>
                <a:rPr lang="zh-CN" altLang="en-US" b="1" dirty="0">
                  <a:solidFill>
                    <a:schemeClr val="bg1"/>
                  </a:solidFill>
                </a:rPr>
                <a:t>岁超重肥胖率分别达到</a:t>
              </a:r>
              <a:r>
                <a:rPr lang="en-US" altLang="zh-CN" b="1" dirty="0">
                  <a:solidFill>
                    <a:schemeClr val="bg1"/>
                  </a:solidFill>
                </a:rPr>
                <a:t>19%</a:t>
              </a:r>
              <a:endParaRPr lang="zh-CN" altLang="en-US" b="1" dirty="0">
                <a:solidFill>
                  <a:schemeClr val="bg1"/>
                </a:solidFill>
              </a:endParaRPr>
            </a:p>
          </p:txBody>
        </p:sp>
      </p:grpSp>
      <p:sp>
        <p:nvSpPr>
          <p:cNvPr id="19" name="灯片编号占位符 18"/>
          <p:cNvSpPr>
            <a:spLocks noGrp="1"/>
          </p:cNvSpPr>
          <p:nvPr>
            <p:ph type="sldNum" sz="quarter" idx="10"/>
          </p:nvPr>
        </p:nvSpPr>
        <p:spPr/>
        <p:txBody>
          <a:bodyPr/>
          <a:lstStyle/>
          <a:p>
            <a:fld id="{C5E5DF9E-B8B4-41B6-979F-54FEDD842CBF}" type="slidenum">
              <a:rPr lang="zh-CN" altLang="en-US" smtClean="0"/>
              <a:pPr/>
              <a:t>4</a:t>
            </a:fld>
            <a:endParaRPr lang="zh-CN" altLang="en-US" dirty="0"/>
          </a:p>
        </p:txBody>
      </p:sp>
      <p:grpSp>
        <p:nvGrpSpPr>
          <p:cNvPr id="35" name="组合 34">
            <a:extLst>
              <a:ext uri="{FF2B5EF4-FFF2-40B4-BE49-F238E27FC236}">
                <a16:creationId xmlns:a16="http://schemas.microsoft.com/office/drawing/2014/main" id="{5E7EC2BE-464A-4646-9B97-D490C8171305}"/>
              </a:ext>
            </a:extLst>
          </p:cNvPr>
          <p:cNvGrpSpPr/>
          <p:nvPr/>
        </p:nvGrpSpPr>
        <p:grpSpPr>
          <a:xfrm>
            <a:off x="1990028" y="266857"/>
            <a:ext cx="8052820" cy="719225"/>
            <a:chOff x="2983480" y="4169076"/>
            <a:chExt cx="8052820" cy="719225"/>
          </a:xfrm>
        </p:grpSpPr>
        <p:sp>
          <p:nvSpPr>
            <p:cNvPr id="36" name="文本框 35">
              <a:extLst>
                <a:ext uri="{FF2B5EF4-FFF2-40B4-BE49-F238E27FC236}">
                  <a16:creationId xmlns:a16="http://schemas.microsoft.com/office/drawing/2014/main" id="{3345DB66-498A-1349-925F-EC9FF3A8845A}"/>
                </a:ext>
              </a:extLst>
            </p:cNvPr>
            <p:cNvSpPr txBox="1"/>
            <p:nvPr/>
          </p:nvSpPr>
          <p:spPr>
            <a:xfrm>
              <a:off x="2983480" y="4169076"/>
              <a:ext cx="4506661" cy="545534"/>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引入</a:t>
              </a:r>
              <a:endParaRPr lang="en-US" altLang="zh-CN" sz="2800" b="1" dirty="0">
                <a:solidFill>
                  <a:srgbClr val="8B0012"/>
                </a:solidFill>
                <a:ea typeface="+mj-ea"/>
              </a:endParaRPr>
            </a:p>
          </p:txBody>
        </p:sp>
        <p:sp>
          <p:nvSpPr>
            <p:cNvPr id="37" name="文本框 36">
              <a:extLst>
                <a:ext uri="{FF2B5EF4-FFF2-40B4-BE49-F238E27FC236}">
                  <a16:creationId xmlns:a16="http://schemas.microsoft.com/office/drawing/2014/main" id="{99E7D2A5-D3AA-9B41-83B0-F58D134B39EA}"/>
                </a:ext>
              </a:extLst>
            </p:cNvPr>
            <p:cNvSpPr txBox="1"/>
            <p:nvPr/>
          </p:nvSpPr>
          <p:spPr>
            <a:xfrm>
              <a:off x="2983480" y="4625793"/>
              <a:ext cx="8052820" cy="26250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050" b="1" dirty="0">
                  <a:solidFill>
                    <a:schemeClr val="tx1">
                      <a:lumMod val="85000"/>
                      <a:lumOff val="15000"/>
                    </a:schemeClr>
                  </a:solidFill>
                  <a:latin typeface="+mj-ea"/>
                  <a:ea typeface="+mj-ea"/>
                </a:rPr>
                <a:t>中国青少年肥胖的三十年发展</a:t>
              </a:r>
              <a:endParaRPr lang="en-US" altLang="zh-CN" sz="1050" b="1" dirty="0">
                <a:solidFill>
                  <a:schemeClr val="tx1">
                    <a:lumMod val="85000"/>
                    <a:lumOff val="15000"/>
                  </a:schemeClr>
                </a:solidFill>
                <a:latin typeface="+mj-ea"/>
                <a:ea typeface="+mj-ea"/>
              </a:endParaRPr>
            </a:p>
          </p:txBody>
        </p:sp>
      </p:grpSp>
      <p:sp>
        <p:nvSpPr>
          <p:cNvPr id="3" name="矩形 2">
            <a:extLst>
              <a:ext uri="{FF2B5EF4-FFF2-40B4-BE49-F238E27FC236}">
                <a16:creationId xmlns:a16="http://schemas.microsoft.com/office/drawing/2014/main" id="{4868B908-6C2C-2449-946E-BDAA0685BD4F}"/>
              </a:ext>
            </a:extLst>
          </p:cNvPr>
          <p:cNvSpPr/>
          <p:nvPr/>
        </p:nvSpPr>
        <p:spPr>
          <a:xfrm>
            <a:off x="278617" y="6173410"/>
            <a:ext cx="9642159" cy="516423"/>
          </a:xfrm>
          <a:prstGeom prst="rect">
            <a:avLst/>
          </a:prstGeom>
        </p:spPr>
        <p:txBody>
          <a:bodyPr wrap="square">
            <a:spAutoFit/>
          </a:bodyPr>
          <a:lstStyle/>
          <a:p>
            <a:pPr>
              <a:lnSpc>
                <a:spcPct val="120000"/>
              </a:lnSpc>
            </a:pPr>
            <a:r>
              <a:rPr lang="zh-CN" altLang="en-US" sz="1200" dirty="0">
                <a:solidFill>
                  <a:schemeClr val="tx1">
                    <a:lumMod val="85000"/>
                    <a:lumOff val="15000"/>
                  </a:schemeClr>
                </a:solidFill>
              </a:rPr>
              <a:t>[1]郭连增, 刘蕊, 陈珉惺, 张引, 孙蓬飞, &amp; 王朝昕. (2014). 中国儿童青少年肥胖研究的三个十年. 中国全科医学(30), 3531-3535.</a:t>
            </a:r>
            <a:endParaRPr lang="en-US" altLang="zh-CN" sz="1200" dirty="0">
              <a:solidFill>
                <a:schemeClr val="tx1">
                  <a:lumMod val="85000"/>
                  <a:lumOff val="15000"/>
                </a:schemeClr>
              </a:solidFill>
            </a:endParaRPr>
          </a:p>
          <a:p>
            <a:pPr>
              <a:lnSpc>
                <a:spcPct val="120000"/>
              </a:lnSpc>
            </a:pPr>
            <a:r>
              <a:rPr lang="en-US" altLang="zh-CN" sz="1200" dirty="0">
                <a:solidFill>
                  <a:schemeClr val="tx1">
                    <a:lumMod val="85000"/>
                    <a:lumOff val="15000"/>
                  </a:schemeClr>
                </a:solidFill>
              </a:rPr>
              <a:t>[2]</a:t>
            </a:r>
            <a:r>
              <a:rPr lang="zh-CN" altLang="en-US" sz="1200" dirty="0">
                <a:solidFill>
                  <a:schemeClr val="tx1">
                    <a:lumMod val="85000"/>
                    <a:lumOff val="15000"/>
                  </a:schemeClr>
                </a:solidFill>
              </a:rPr>
              <a:t> </a:t>
            </a:r>
            <a:r>
              <a:rPr lang="en-US" altLang="zh-CN" sz="1200" dirty="0">
                <a:solidFill>
                  <a:schemeClr val="tx1">
                    <a:lumMod val="85000"/>
                    <a:lumOff val="15000"/>
                  </a:schemeClr>
                </a:solidFill>
              </a:rPr>
              <a:t>《</a:t>
            </a:r>
            <a:r>
              <a:rPr lang="zh-CN" altLang="en-US" sz="1200" dirty="0">
                <a:solidFill>
                  <a:schemeClr val="tx1">
                    <a:lumMod val="85000"/>
                    <a:lumOff val="15000"/>
                  </a:schemeClr>
                </a:solidFill>
              </a:rPr>
              <a:t>中国居民营养与慢性病状况报告（</a:t>
            </a:r>
            <a:r>
              <a:rPr lang="en-US" altLang="zh-CN" sz="1200" dirty="0">
                <a:solidFill>
                  <a:schemeClr val="tx1">
                    <a:lumMod val="85000"/>
                    <a:lumOff val="15000"/>
                  </a:schemeClr>
                </a:solidFill>
              </a:rPr>
              <a:t>2020</a:t>
            </a:r>
            <a:r>
              <a:rPr lang="zh-CN" altLang="en-US" sz="1200" dirty="0">
                <a:solidFill>
                  <a:schemeClr val="tx1">
                    <a:lumMod val="85000"/>
                    <a:lumOff val="15000"/>
                  </a:schemeClr>
                </a:solidFill>
              </a:rPr>
              <a:t>年）</a:t>
            </a:r>
            <a:r>
              <a:rPr lang="en-US" altLang="zh-CN" u="sng" baseline="30000" dirty="0">
                <a:hlinkClick r:id="rId3"/>
              </a:rPr>
              <a:t> http://www.moe.gov.cn/jyb_xwfb/gzdt_gzdt/s5987/202011/t20201101_497657.html</a:t>
            </a:r>
            <a:r>
              <a:rPr lang="en-US" altLang="zh-CN" baseline="30000" dirty="0"/>
              <a:t> </a:t>
            </a:r>
          </a:p>
        </p:txBody>
      </p:sp>
    </p:spTree>
    <p:extLst>
      <p:ext uri="{BB962C8B-B14F-4D97-AF65-F5344CB8AC3E}">
        <p14:creationId xmlns:p14="http://schemas.microsoft.com/office/powerpoint/2010/main" val="4197359502"/>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a:extLst>
              <a:ext uri="{FF2B5EF4-FFF2-40B4-BE49-F238E27FC236}">
                <a16:creationId xmlns:a16="http://schemas.microsoft.com/office/drawing/2014/main" id="{A835C3F3-C050-4445-ADE2-E4170DBB51D7}"/>
              </a:ext>
            </a:extLst>
          </p:cNvPr>
          <p:cNvSpPr txBox="1"/>
          <p:nvPr/>
        </p:nvSpPr>
        <p:spPr>
          <a:xfrm>
            <a:off x="1990028" y="266857"/>
            <a:ext cx="5740808"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青少年超重和肥胖定义和测量</a:t>
            </a:r>
            <a:endParaRPr lang="en-US" altLang="zh-CN" sz="2800" b="1" dirty="0">
              <a:solidFill>
                <a:srgbClr val="8B0012"/>
              </a:solidFill>
              <a:ea typeface="+mj-ea"/>
            </a:endParaRPr>
          </a:p>
        </p:txBody>
      </p:sp>
      <p:sp>
        <p:nvSpPr>
          <p:cNvPr id="9" name="灯片编号占位符 8"/>
          <p:cNvSpPr>
            <a:spLocks noGrp="1"/>
          </p:cNvSpPr>
          <p:nvPr>
            <p:ph type="sldNum" sz="quarter" idx="10"/>
          </p:nvPr>
        </p:nvSpPr>
        <p:spPr/>
        <p:txBody>
          <a:bodyPr/>
          <a:lstStyle/>
          <a:p>
            <a:fld id="{C5E5DF9E-B8B4-41B6-979F-54FEDD842CBF}" type="slidenum">
              <a:rPr lang="zh-CN" altLang="en-US" smtClean="0"/>
              <a:pPr/>
              <a:t>5</a:t>
            </a:fld>
            <a:endParaRPr lang="zh-CN" altLang="en-US" dirty="0"/>
          </a:p>
        </p:txBody>
      </p:sp>
      <p:sp>
        <p:nvSpPr>
          <p:cNvPr id="10" name="矩形 9">
            <a:extLst>
              <a:ext uri="{FF2B5EF4-FFF2-40B4-BE49-F238E27FC236}">
                <a16:creationId xmlns:a16="http://schemas.microsoft.com/office/drawing/2014/main" id="{60BF943B-9292-2346-952E-F7C20824E1C5}"/>
              </a:ext>
            </a:extLst>
          </p:cNvPr>
          <p:cNvSpPr/>
          <p:nvPr/>
        </p:nvSpPr>
        <p:spPr>
          <a:xfrm>
            <a:off x="868719" y="6345608"/>
            <a:ext cx="10351218" cy="362343"/>
          </a:xfrm>
          <a:prstGeom prst="rect">
            <a:avLst/>
          </a:prstGeom>
        </p:spPr>
        <p:txBody>
          <a:bodyPr wrap="square">
            <a:spAutoFit/>
          </a:bodyPr>
          <a:lstStyle/>
          <a:p>
            <a:pPr algn="just">
              <a:lnSpc>
                <a:spcPct val="120000"/>
              </a:lnSpc>
              <a:spcAft>
                <a:spcPts val="0"/>
              </a:spcAft>
            </a:pPr>
            <a:r>
              <a:rPr lang="en-US" altLang="zh-CN" sz="1600" dirty="0">
                <a:solidFill>
                  <a:schemeClr val="tx1">
                    <a:lumMod val="85000"/>
                    <a:lumOff val="15000"/>
                  </a:schemeClr>
                </a:solidFill>
              </a:rPr>
              <a:t>[1]</a:t>
            </a:r>
            <a:r>
              <a:rPr lang="zh-CN" altLang="en-US" sz="1600" dirty="0">
                <a:solidFill>
                  <a:schemeClr val="tx1">
                    <a:lumMod val="85000"/>
                    <a:lumOff val="15000"/>
                  </a:schemeClr>
                </a:solidFill>
              </a:rPr>
              <a:t> 学龄儿童青少年超重与肥胖筛查：中华人民共和国国家卫生和计划生育委员会发布</a:t>
            </a:r>
            <a:r>
              <a:rPr lang="en-US" altLang="zh-CN" sz="1600" dirty="0">
                <a:solidFill>
                  <a:schemeClr val="tx1">
                    <a:lumMod val="85000"/>
                    <a:lumOff val="15000"/>
                  </a:schemeClr>
                </a:solidFill>
              </a:rPr>
              <a:t>2018</a:t>
            </a:r>
            <a:r>
              <a:rPr lang="zh-CN" altLang="en-US" sz="1600" dirty="0">
                <a:solidFill>
                  <a:schemeClr val="tx1">
                    <a:lumMod val="85000"/>
                    <a:lumOff val="15000"/>
                  </a:schemeClr>
                </a:solidFill>
              </a:rPr>
              <a:t>年</a:t>
            </a:r>
          </a:p>
        </p:txBody>
      </p:sp>
      <p:grpSp>
        <p:nvGrpSpPr>
          <p:cNvPr id="12" name="组合 11">
            <a:extLst>
              <a:ext uri="{FF2B5EF4-FFF2-40B4-BE49-F238E27FC236}">
                <a16:creationId xmlns:a16="http://schemas.microsoft.com/office/drawing/2014/main" id="{B218811A-29A2-C444-945D-7B85EA52CFB7}"/>
              </a:ext>
            </a:extLst>
          </p:cNvPr>
          <p:cNvGrpSpPr/>
          <p:nvPr/>
        </p:nvGrpSpPr>
        <p:grpSpPr>
          <a:xfrm>
            <a:off x="-35196" y="1721217"/>
            <a:ext cx="12159048" cy="1755479"/>
            <a:chOff x="0" y="1541413"/>
            <a:chExt cx="12159048" cy="1755479"/>
          </a:xfrm>
        </p:grpSpPr>
        <p:sp>
          <p:nvSpPr>
            <p:cNvPr id="11" name="矩形 10">
              <a:extLst>
                <a:ext uri="{FF2B5EF4-FFF2-40B4-BE49-F238E27FC236}">
                  <a16:creationId xmlns:a16="http://schemas.microsoft.com/office/drawing/2014/main" id="{12933685-8E95-154C-BF76-2E004E54BE67}"/>
                </a:ext>
              </a:extLst>
            </p:cNvPr>
            <p:cNvSpPr/>
            <p:nvPr/>
          </p:nvSpPr>
          <p:spPr>
            <a:xfrm>
              <a:off x="0" y="1541413"/>
              <a:ext cx="12159048" cy="17554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588D5FFB-0114-F14A-86F5-D8B0A6E4895B}"/>
                </a:ext>
              </a:extLst>
            </p:cNvPr>
            <p:cNvSpPr/>
            <p:nvPr/>
          </p:nvSpPr>
          <p:spPr>
            <a:xfrm>
              <a:off x="868719" y="1776813"/>
              <a:ext cx="10729474" cy="1383712"/>
            </a:xfrm>
            <a:prstGeom prst="rect">
              <a:avLst/>
            </a:prstGeom>
          </p:spPr>
          <p:txBody>
            <a:bodyPr wrap="square">
              <a:spAutoFit/>
              <a:scene3d>
                <a:camera prst="orthographicFront"/>
                <a:lightRig rig="threePt" dir="t"/>
              </a:scene3d>
              <a:sp3d contourW="12700"/>
            </a:bodyPr>
            <a:lstStyle/>
            <a:p>
              <a:pPr marL="342900" indent="-342900">
                <a:lnSpc>
                  <a:spcPct val="120000"/>
                </a:lnSpc>
                <a:buFont typeface="Arial" panose="020B0604020202020204" pitchFamily="34" charset="0"/>
                <a:buChar char="•"/>
              </a:pPr>
              <a:r>
                <a:rPr lang="zh-CN" altLang="en-US" sz="2400" b="1" dirty="0">
                  <a:solidFill>
                    <a:schemeClr val="bg1">
                      <a:lumMod val="95000"/>
                    </a:schemeClr>
                  </a:solidFill>
                </a:rPr>
                <a:t>超重</a:t>
              </a:r>
              <a:r>
                <a:rPr lang="en-US" altLang="zh-CN" sz="2400" b="1" dirty="0">
                  <a:solidFill>
                    <a:schemeClr val="bg1">
                      <a:lumMod val="95000"/>
                    </a:schemeClr>
                  </a:solidFill>
                </a:rPr>
                <a:t>overweight</a:t>
              </a:r>
              <a:r>
                <a:rPr lang="zh-CN" altLang="en-US" sz="2400" b="1" dirty="0">
                  <a:solidFill>
                    <a:schemeClr val="bg1">
                      <a:lumMod val="95000"/>
                    </a:schemeClr>
                  </a:solidFill>
                </a:rPr>
                <a:t>：体内脂肪积累过多，可能造成健康损害的一种前肥胖状态。</a:t>
              </a:r>
            </a:p>
            <a:p>
              <a:pPr marL="342900" indent="-342900">
                <a:lnSpc>
                  <a:spcPct val="120000"/>
                </a:lnSpc>
                <a:buFont typeface="Arial" panose="020B0604020202020204" pitchFamily="34" charset="0"/>
                <a:buChar char="•"/>
              </a:pPr>
              <a:r>
                <a:rPr lang="zh-CN" altLang="en-US" sz="2400" b="1" dirty="0">
                  <a:solidFill>
                    <a:schemeClr val="bg1">
                      <a:lumMod val="95000"/>
                    </a:schemeClr>
                  </a:solidFill>
                </a:rPr>
                <a:t>肥胖</a:t>
              </a:r>
              <a:r>
                <a:rPr lang="en-US" altLang="zh-CN" sz="2400" b="1" dirty="0">
                  <a:solidFill>
                    <a:schemeClr val="bg1">
                      <a:lumMod val="95000"/>
                    </a:schemeClr>
                  </a:solidFill>
                </a:rPr>
                <a:t>obesity</a:t>
              </a:r>
              <a:r>
                <a:rPr lang="zh-CN" altLang="en-US" sz="2400" b="1" dirty="0">
                  <a:solidFill>
                    <a:schemeClr val="bg1">
                      <a:lumMod val="95000"/>
                    </a:schemeClr>
                  </a:solidFill>
                </a:rPr>
                <a:t>：由多因素引起，因能量摄入超过能量消耗，导致体内脂肪积累过多达到危害健康的一种慢性代谢性疾病。</a:t>
              </a:r>
            </a:p>
          </p:txBody>
        </p:sp>
      </p:grpSp>
      <p:sp>
        <p:nvSpPr>
          <p:cNvPr id="57" name="椭圆 1">
            <a:extLst>
              <a:ext uri="{FF2B5EF4-FFF2-40B4-BE49-F238E27FC236}">
                <a16:creationId xmlns:a16="http://schemas.microsoft.com/office/drawing/2014/main" id="{252708BC-B6C4-8941-9BE0-D229F2016DCB}"/>
              </a:ext>
            </a:extLst>
          </p:cNvPr>
          <p:cNvSpPr/>
          <p:nvPr/>
        </p:nvSpPr>
        <p:spPr>
          <a:xfrm>
            <a:off x="1605111" y="1091390"/>
            <a:ext cx="384917" cy="43176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0" name="矩形 59">
            <a:extLst>
              <a:ext uri="{FF2B5EF4-FFF2-40B4-BE49-F238E27FC236}">
                <a16:creationId xmlns:a16="http://schemas.microsoft.com/office/drawing/2014/main" id="{29ABCC01-798C-D743-B82D-E33A73386633}"/>
              </a:ext>
            </a:extLst>
          </p:cNvPr>
          <p:cNvSpPr/>
          <p:nvPr/>
        </p:nvSpPr>
        <p:spPr>
          <a:xfrm>
            <a:off x="2321803" y="1008094"/>
            <a:ext cx="2241974" cy="63235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solidFill>
                  <a:schemeClr val="tx1">
                    <a:lumMod val="65000"/>
                    <a:lumOff val="35000"/>
                  </a:schemeClr>
                </a:solidFill>
              </a:rPr>
              <a:t>定义</a:t>
            </a:r>
          </a:p>
        </p:txBody>
      </p:sp>
      <p:sp>
        <p:nvSpPr>
          <p:cNvPr id="61" name="椭圆 1">
            <a:extLst>
              <a:ext uri="{FF2B5EF4-FFF2-40B4-BE49-F238E27FC236}">
                <a16:creationId xmlns:a16="http://schemas.microsoft.com/office/drawing/2014/main" id="{AE7E8FB2-4071-AF4B-AA76-C45FDDAD05BB}"/>
              </a:ext>
            </a:extLst>
          </p:cNvPr>
          <p:cNvSpPr/>
          <p:nvPr/>
        </p:nvSpPr>
        <p:spPr>
          <a:xfrm>
            <a:off x="1605111" y="3953826"/>
            <a:ext cx="384917" cy="43176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2" name="矩形 61">
            <a:extLst>
              <a:ext uri="{FF2B5EF4-FFF2-40B4-BE49-F238E27FC236}">
                <a16:creationId xmlns:a16="http://schemas.microsoft.com/office/drawing/2014/main" id="{2E925A28-3072-BE4F-BA52-169C952EFF57}"/>
              </a:ext>
            </a:extLst>
          </p:cNvPr>
          <p:cNvSpPr/>
          <p:nvPr/>
        </p:nvSpPr>
        <p:spPr>
          <a:xfrm>
            <a:off x="2321803" y="3780060"/>
            <a:ext cx="2241974" cy="63235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3200" b="1" dirty="0">
                <a:solidFill>
                  <a:schemeClr val="tx1">
                    <a:lumMod val="65000"/>
                    <a:lumOff val="35000"/>
                  </a:schemeClr>
                </a:solidFill>
              </a:rPr>
              <a:t>测量方法</a:t>
            </a:r>
          </a:p>
        </p:txBody>
      </p:sp>
      <p:pic>
        <p:nvPicPr>
          <p:cNvPr id="63" name="图片 62">
            <a:extLst>
              <a:ext uri="{FF2B5EF4-FFF2-40B4-BE49-F238E27FC236}">
                <a16:creationId xmlns:a16="http://schemas.microsoft.com/office/drawing/2014/main" id="{F218F4DA-F7BC-F142-A560-6A6416036714}"/>
              </a:ext>
            </a:extLst>
          </p:cNvPr>
          <p:cNvPicPr/>
          <p:nvPr/>
        </p:nvPicPr>
        <p:blipFill>
          <a:blip r:embed="rId3"/>
          <a:stretch>
            <a:fillRect/>
          </a:stretch>
        </p:blipFill>
        <p:spPr>
          <a:xfrm>
            <a:off x="1883375" y="4462845"/>
            <a:ext cx="3696281" cy="1189349"/>
          </a:xfrm>
          <a:prstGeom prst="rect">
            <a:avLst/>
          </a:prstGeom>
        </p:spPr>
      </p:pic>
      <p:sp>
        <p:nvSpPr>
          <p:cNvPr id="13" name="矩形 12">
            <a:extLst>
              <a:ext uri="{FF2B5EF4-FFF2-40B4-BE49-F238E27FC236}">
                <a16:creationId xmlns:a16="http://schemas.microsoft.com/office/drawing/2014/main" id="{D87A9E06-86E1-B24D-B0AF-ADF0B35CBFF7}"/>
              </a:ext>
            </a:extLst>
          </p:cNvPr>
          <p:cNvSpPr/>
          <p:nvPr/>
        </p:nvSpPr>
        <p:spPr>
          <a:xfrm>
            <a:off x="1414634" y="5729453"/>
            <a:ext cx="4397358" cy="369332"/>
          </a:xfrm>
          <a:prstGeom prst="rect">
            <a:avLst/>
          </a:prstGeom>
        </p:spPr>
        <p:txBody>
          <a:bodyPr wrap="none">
            <a:spAutoFit/>
          </a:bodyPr>
          <a:lstStyle/>
          <a:p>
            <a:pPr marL="742950" lvl="1" indent="-285750">
              <a:spcAft>
                <a:spcPts val="0"/>
              </a:spcAft>
              <a:buFont typeface="Wingdings" pitchFamily="2" charset="2"/>
              <a:buChar char=""/>
            </a:pPr>
            <a:r>
              <a:rPr lang="zh-CN" altLang="zh-CN" b="1" u="sng" dirty="0">
                <a:latin typeface="Times New Roman" panose="02020603050405020304" pitchFamily="18" charset="0"/>
                <a:ea typeface="宋体" panose="02010600030101010101" pitchFamily="2" charset="-122"/>
                <a:cs typeface="Times New Roman" panose="02020603050405020304" pitchFamily="18" charset="0"/>
              </a:rPr>
              <a:t>最常用的儿童青少年肥胖评价指标</a:t>
            </a:r>
            <a:endParaRPr lang="zh-CN" altLang="zh-CN" b="1" u="sng"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4" name="矩形 13">
            <a:extLst>
              <a:ext uri="{FF2B5EF4-FFF2-40B4-BE49-F238E27FC236}">
                <a16:creationId xmlns:a16="http://schemas.microsoft.com/office/drawing/2014/main" id="{FB0626C1-28F8-F949-9B69-75DB11653A68}"/>
              </a:ext>
            </a:extLst>
          </p:cNvPr>
          <p:cNvSpPr/>
          <p:nvPr/>
        </p:nvSpPr>
        <p:spPr>
          <a:xfrm>
            <a:off x="5653289" y="3422154"/>
            <a:ext cx="5909708" cy="2756396"/>
          </a:xfrm>
          <a:prstGeom prst="rect">
            <a:avLst/>
          </a:prstGeom>
        </p:spPr>
        <p:txBody>
          <a:bodyPr wrap="square">
            <a:spAutoFit/>
          </a:bodyPr>
          <a:lstStyle/>
          <a:p>
            <a:pPr marL="742950" lvl="1" indent="-285750">
              <a:lnSpc>
                <a:spcPct val="150000"/>
              </a:lnSpc>
              <a:spcAft>
                <a:spcPts val="0"/>
              </a:spcAft>
              <a:buFont typeface="Wingdings" pitchFamily="2" charset="2"/>
              <a:buChar char=""/>
            </a:pPr>
            <a:r>
              <a:rPr lang="zh-CN" altLang="zh-CN" sz="2000" b="1" dirty="0">
                <a:latin typeface="Times New Roman" panose="02020603050405020304" pitchFamily="18" charset="0"/>
                <a:ea typeface="宋体" panose="02010600030101010101" pitchFamily="2" charset="-122"/>
                <a:cs typeface="Times New Roman" panose="02020603050405020304" pitchFamily="18" charset="0"/>
              </a:rPr>
              <a:t>腰围</a:t>
            </a:r>
            <a:r>
              <a:rPr lang="en-US" altLang="zh-CN" sz="2000" b="1" dirty="0">
                <a:latin typeface="Times New Roman" panose="02020603050405020304" pitchFamily="18" charset="0"/>
                <a:ea typeface="宋体" panose="02010600030101010101" pitchFamily="2" charset="-122"/>
                <a:cs typeface="宋体" panose="02010600030101010101" pitchFamily="2" charset="-122"/>
              </a:rPr>
              <a:t>(waist circumference</a:t>
            </a:r>
            <a:r>
              <a:rPr lang="zh-CN"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latin typeface="Times New Roman" panose="02020603050405020304" pitchFamily="18" charset="0"/>
                <a:ea typeface="宋体" panose="02010600030101010101" pitchFamily="2" charset="-122"/>
                <a:cs typeface="宋体" panose="02010600030101010101" pitchFamily="2" charset="-122"/>
              </a:rPr>
              <a:t>WC)</a:t>
            </a:r>
            <a:r>
              <a:rPr lang="zh-CN" altLang="zh-CN" sz="2000" b="1" dirty="0">
                <a:latin typeface="Times New Roman" panose="02020603050405020304" pitchFamily="18" charset="0"/>
                <a:ea typeface="宋体" panose="02010600030101010101" pitchFamily="2" charset="-122"/>
                <a:cs typeface="Times New Roman" panose="02020603050405020304" pitchFamily="18" charset="0"/>
              </a:rPr>
              <a:t>可反映腹部脂肪堆积程度，是评价腹型肥胖</a:t>
            </a:r>
            <a:r>
              <a:rPr lang="en-US" altLang="zh-CN" sz="2000" b="1" dirty="0">
                <a:latin typeface="Times New Roman" panose="02020603050405020304" pitchFamily="18" charset="0"/>
                <a:ea typeface="宋体" panose="02010600030101010101" pitchFamily="2" charset="-122"/>
                <a:cs typeface="宋体" panose="02010600030101010101" pitchFamily="2" charset="-122"/>
              </a:rPr>
              <a:t>(</a:t>
            </a:r>
            <a:r>
              <a:rPr lang="zh-CN" altLang="zh-CN" sz="2000" b="1" dirty="0">
                <a:latin typeface="Times New Roman" panose="02020603050405020304" pitchFamily="18" charset="0"/>
                <a:ea typeface="宋体" panose="02010600030101010101" pitchFamily="2" charset="-122"/>
                <a:cs typeface="Times New Roman" panose="02020603050405020304" pitchFamily="18" charset="0"/>
              </a:rPr>
              <a:t>或称中心性肥胖</a:t>
            </a:r>
            <a:r>
              <a:rPr lang="en-US" altLang="zh-CN" sz="2000" b="1" dirty="0">
                <a:latin typeface="Times New Roman" panose="02020603050405020304" pitchFamily="18" charset="0"/>
                <a:ea typeface="宋体" panose="02010600030101010101" pitchFamily="2" charset="-122"/>
                <a:cs typeface="宋体" panose="02010600030101010101" pitchFamily="2" charset="-122"/>
              </a:rPr>
              <a:t>)</a:t>
            </a:r>
            <a:r>
              <a:rPr lang="zh-CN" altLang="zh-CN" sz="2000" b="1" dirty="0">
                <a:latin typeface="Times New Roman" panose="02020603050405020304" pitchFamily="18" charset="0"/>
                <a:ea typeface="宋体" panose="02010600030101010101" pitchFamily="2" charset="-122"/>
                <a:cs typeface="Times New Roman" panose="02020603050405020304" pitchFamily="18" charset="0"/>
              </a:rPr>
              <a:t>的重要指标。</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1200150" lvl="2" indent="-285750">
              <a:lnSpc>
                <a:spcPct val="150000"/>
              </a:lnSpc>
              <a:buFont typeface="Wingdings" pitchFamily="2" charset="2"/>
              <a:buChar char=""/>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脂肪分布与肥胖相关性疾病密切相关</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spcAft>
                <a:spcPts val="0"/>
              </a:spcAft>
              <a:buFont typeface="Wingdings" pitchFamily="2" charset="2"/>
              <a:buChar char=""/>
            </a:pPr>
            <a:r>
              <a:rPr lang="zh-CN" altLang="zh-CN" b="1" dirty="0"/>
              <a:t>腰围身高比</a:t>
            </a:r>
            <a:r>
              <a:rPr lang="en-US" altLang="zh-CN" b="1" dirty="0"/>
              <a:t>(waist-to-height ratio</a:t>
            </a:r>
            <a:r>
              <a:rPr lang="zh-CN" altLang="zh-CN" b="1" dirty="0"/>
              <a:t>，</a:t>
            </a:r>
            <a:r>
              <a:rPr lang="en-US" altLang="zh-CN" b="1" dirty="0" err="1"/>
              <a:t>WHtR</a:t>
            </a:r>
            <a:r>
              <a:rPr lang="en-US" altLang="zh-CN" b="1" dirty="0"/>
              <a:t>)</a:t>
            </a:r>
            <a:r>
              <a:rPr lang="zh-CN" altLang="zh-CN" b="1" dirty="0"/>
              <a:t>是一项新的中心性肥胖筛查指标</a:t>
            </a:r>
            <a:r>
              <a:rPr lang="zh-CN" altLang="en-US" b="1" dirty="0"/>
              <a:t>。</a:t>
            </a:r>
            <a:r>
              <a:rPr lang="zh-CN" altLang="zh-CN" sz="2000" b="1" dirty="0"/>
              <a:t> </a:t>
            </a:r>
            <a:endParaRPr lang="zh-CN" altLang="zh-CN" sz="2000" b="1"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661726103"/>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500" fill="hold"/>
                                        <p:tgtEl>
                                          <p:spTgt spid="57"/>
                                        </p:tgtEl>
                                        <p:attrNameLst>
                                          <p:attrName>ppt_w</p:attrName>
                                        </p:attrNameLst>
                                      </p:cBhvr>
                                      <p:tavLst>
                                        <p:tav tm="0">
                                          <p:val>
                                            <p:fltVal val="0"/>
                                          </p:val>
                                        </p:tav>
                                        <p:tav tm="100000">
                                          <p:val>
                                            <p:strVal val="#ppt_w"/>
                                          </p:val>
                                        </p:tav>
                                      </p:tavLst>
                                    </p:anim>
                                    <p:anim calcmode="lin" valueType="num">
                                      <p:cBhvr>
                                        <p:cTn id="8" dur="500" fill="hold"/>
                                        <p:tgtEl>
                                          <p:spTgt spid="57"/>
                                        </p:tgtEl>
                                        <p:attrNameLst>
                                          <p:attrName>ppt_h</p:attrName>
                                        </p:attrNameLst>
                                      </p:cBhvr>
                                      <p:tavLst>
                                        <p:tav tm="0">
                                          <p:val>
                                            <p:fltVal val="0"/>
                                          </p:val>
                                        </p:tav>
                                        <p:tav tm="100000">
                                          <p:val>
                                            <p:strVal val="#ppt_h"/>
                                          </p:val>
                                        </p:tav>
                                      </p:tavLst>
                                    </p:anim>
                                    <p:animEffect transition="in" filter="fade">
                                      <p:cBhvr>
                                        <p:cTn id="9" dur="500"/>
                                        <p:tgtEl>
                                          <p:spTgt spid="5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p:cTn id="13" dur="500" fill="hold"/>
                                        <p:tgtEl>
                                          <p:spTgt spid="61"/>
                                        </p:tgtEl>
                                        <p:attrNameLst>
                                          <p:attrName>ppt_w</p:attrName>
                                        </p:attrNameLst>
                                      </p:cBhvr>
                                      <p:tavLst>
                                        <p:tav tm="0">
                                          <p:val>
                                            <p:fltVal val="0"/>
                                          </p:val>
                                        </p:tav>
                                        <p:tav tm="100000">
                                          <p:val>
                                            <p:strVal val="#ppt_w"/>
                                          </p:val>
                                        </p:tav>
                                      </p:tavLst>
                                    </p:anim>
                                    <p:anim calcmode="lin" valueType="num">
                                      <p:cBhvr>
                                        <p:cTn id="14" dur="500" fill="hold"/>
                                        <p:tgtEl>
                                          <p:spTgt spid="61"/>
                                        </p:tgtEl>
                                        <p:attrNameLst>
                                          <p:attrName>ppt_h</p:attrName>
                                        </p:attrNameLst>
                                      </p:cBhvr>
                                      <p:tavLst>
                                        <p:tav tm="0">
                                          <p:val>
                                            <p:fltVal val="0"/>
                                          </p:val>
                                        </p:tav>
                                        <p:tav tm="100000">
                                          <p:val>
                                            <p:strVal val="#ppt_h"/>
                                          </p:val>
                                        </p:tav>
                                      </p:tavLst>
                                    </p:anim>
                                    <p:animEffect transition="in" filter="fade">
                                      <p:cBhvr>
                                        <p:cTn id="1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9D33974-FAAC-BE48-98A5-EC7CEEB3A9A0}"/>
              </a:ext>
            </a:extLst>
          </p:cNvPr>
          <p:cNvSpPr/>
          <p:nvPr/>
        </p:nvSpPr>
        <p:spPr>
          <a:xfrm>
            <a:off x="5225491" y="4685662"/>
            <a:ext cx="5899765" cy="559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Group 4">
            <a:extLst>
              <a:ext uri="{FF2B5EF4-FFF2-40B4-BE49-F238E27FC236}">
                <a16:creationId xmlns:a16="http://schemas.microsoft.com/office/drawing/2014/main" id="{3AE06D3E-7232-4B9B-A1DD-F78136A0B45C}"/>
              </a:ext>
            </a:extLst>
          </p:cNvPr>
          <p:cNvGrpSpPr/>
          <p:nvPr/>
        </p:nvGrpSpPr>
        <p:grpSpPr>
          <a:xfrm>
            <a:off x="4912235" y="1420796"/>
            <a:ext cx="626514" cy="626512"/>
            <a:chOff x="0" y="0"/>
            <a:chExt cx="786356" cy="786356"/>
          </a:xfrm>
        </p:grpSpPr>
        <p:sp>
          <p:nvSpPr>
            <p:cNvPr id="28" name="Freeform: Shape 5">
              <a:extLst>
                <a:ext uri="{FF2B5EF4-FFF2-40B4-BE49-F238E27FC236}">
                  <a16:creationId xmlns:a16="http://schemas.microsoft.com/office/drawing/2014/main" id="{18C2AD56-098B-4046-A6A5-0266DE909166}"/>
                </a:ext>
              </a:extLst>
            </p:cNvPr>
            <p:cNvSpPr/>
            <p:nvPr/>
          </p:nvSpPr>
          <p:spPr>
            <a:xfrm>
              <a:off x="0" y="0"/>
              <a:ext cx="786356" cy="7863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p>
          </p:txBody>
        </p:sp>
        <p:sp>
          <p:nvSpPr>
            <p:cNvPr id="29" name="Freeform: Shape 6">
              <a:extLst>
                <a:ext uri="{FF2B5EF4-FFF2-40B4-BE49-F238E27FC236}">
                  <a16:creationId xmlns:a16="http://schemas.microsoft.com/office/drawing/2014/main" id="{572559BB-D342-4426-B03F-8753B855E0D4}"/>
                </a:ext>
              </a:extLst>
            </p:cNvPr>
            <p:cNvSpPr/>
            <p:nvPr/>
          </p:nvSpPr>
          <p:spPr>
            <a:xfrm>
              <a:off x="226287" y="226287"/>
              <a:ext cx="333781" cy="333781"/>
            </a:xfrm>
            <a:custGeom>
              <a:avLst/>
              <a:gdLst/>
              <a:ahLst/>
              <a:cxnLst>
                <a:cxn ang="0">
                  <a:pos x="wd2" y="hd2"/>
                </a:cxn>
                <a:cxn ang="5400000">
                  <a:pos x="wd2" y="hd2"/>
                </a:cxn>
                <a:cxn ang="10800000">
                  <a:pos x="wd2" y="hd2"/>
                </a:cxn>
                <a:cxn ang="16200000">
                  <a:pos x="wd2" y="hd2"/>
                </a:cxn>
              </a:cxnLst>
              <a:rect l="0" t="0" r="r" b="b"/>
              <a:pathLst>
                <a:path w="21600" h="21600" extrusionOk="0">
                  <a:moveTo>
                    <a:pt x="21214" y="3086"/>
                  </a:moveTo>
                  <a:lnTo>
                    <a:pt x="20057" y="3086"/>
                  </a:lnTo>
                  <a:cubicBezTo>
                    <a:pt x="19840" y="3086"/>
                    <a:pt x="19671" y="2917"/>
                    <a:pt x="19671" y="2700"/>
                  </a:cubicBezTo>
                  <a:cubicBezTo>
                    <a:pt x="19671" y="2483"/>
                    <a:pt x="19840" y="2314"/>
                    <a:pt x="20057" y="2314"/>
                  </a:cubicBezTo>
                  <a:lnTo>
                    <a:pt x="21214" y="2314"/>
                  </a:lnTo>
                  <a:cubicBezTo>
                    <a:pt x="21431" y="2314"/>
                    <a:pt x="21600" y="2483"/>
                    <a:pt x="21600" y="2700"/>
                  </a:cubicBezTo>
                  <a:cubicBezTo>
                    <a:pt x="21600" y="2917"/>
                    <a:pt x="21431" y="3086"/>
                    <a:pt x="21214" y="3086"/>
                  </a:cubicBezTo>
                  <a:close/>
                  <a:moveTo>
                    <a:pt x="20829" y="5014"/>
                  </a:moveTo>
                  <a:cubicBezTo>
                    <a:pt x="20732" y="5014"/>
                    <a:pt x="20636" y="4978"/>
                    <a:pt x="20551" y="4906"/>
                  </a:cubicBezTo>
                  <a:lnTo>
                    <a:pt x="19467" y="3809"/>
                  </a:lnTo>
                  <a:cubicBezTo>
                    <a:pt x="19310" y="3664"/>
                    <a:pt x="19310" y="3411"/>
                    <a:pt x="19467" y="3267"/>
                  </a:cubicBezTo>
                  <a:cubicBezTo>
                    <a:pt x="19611" y="3110"/>
                    <a:pt x="19864" y="3110"/>
                    <a:pt x="20009" y="3267"/>
                  </a:cubicBezTo>
                  <a:lnTo>
                    <a:pt x="21106" y="4351"/>
                  </a:lnTo>
                  <a:cubicBezTo>
                    <a:pt x="21250" y="4508"/>
                    <a:pt x="21250" y="4749"/>
                    <a:pt x="21106" y="4906"/>
                  </a:cubicBezTo>
                  <a:cubicBezTo>
                    <a:pt x="21021" y="4978"/>
                    <a:pt x="20925" y="5014"/>
                    <a:pt x="20829" y="5014"/>
                  </a:cubicBezTo>
                  <a:close/>
                  <a:moveTo>
                    <a:pt x="20009" y="2133"/>
                  </a:moveTo>
                  <a:cubicBezTo>
                    <a:pt x="19937" y="2206"/>
                    <a:pt x="19840" y="2254"/>
                    <a:pt x="19744" y="2254"/>
                  </a:cubicBezTo>
                  <a:cubicBezTo>
                    <a:pt x="19635" y="2254"/>
                    <a:pt x="19539" y="2206"/>
                    <a:pt x="19467" y="2133"/>
                  </a:cubicBezTo>
                  <a:cubicBezTo>
                    <a:pt x="19310" y="1989"/>
                    <a:pt x="19310" y="1736"/>
                    <a:pt x="19467" y="1591"/>
                  </a:cubicBezTo>
                  <a:lnTo>
                    <a:pt x="20551" y="494"/>
                  </a:lnTo>
                  <a:cubicBezTo>
                    <a:pt x="20708" y="350"/>
                    <a:pt x="20949" y="350"/>
                    <a:pt x="21106" y="494"/>
                  </a:cubicBezTo>
                  <a:cubicBezTo>
                    <a:pt x="21250" y="651"/>
                    <a:pt x="21250" y="892"/>
                    <a:pt x="21106" y="1049"/>
                  </a:cubicBezTo>
                  <a:cubicBezTo>
                    <a:pt x="21106" y="1049"/>
                    <a:pt x="20009" y="2133"/>
                    <a:pt x="20009" y="2133"/>
                  </a:cubicBezTo>
                  <a:close/>
                  <a:moveTo>
                    <a:pt x="19286" y="1543"/>
                  </a:moveTo>
                  <a:cubicBezTo>
                    <a:pt x="19286" y="1760"/>
                    <a:pt x="19117" y="1929"/>
                    <a:pt x="18900" y="1929"/>
                  </a:cubicBezTo>
                  <a:cubicBezTo>
                    <a:pt x="18683" y="1929"/>
                    <a:pt x="18514" y="1760"/>
                    <a:pt x="18514" y="1543"/>
                  </a:cubicBezTo>
                  <a:lnTo>
                    <a:pt x="18514" y="386"/>
                  </a:lnTo>
                  <a:cubicBezTo>
                    <a:pt x="18514" y="169"/>
                    <a:pt x="18683" y="0"/>
                    <a:pt x="18900" y="0"/>
                  </a:cubicBezTo>
                  <a:cubicBezTo>
                    <a:pt x="19117" y="0"/>
                    <a:pt x="19286" y="169"/>
                    <a:pt x="19286" y="386"/>
                  </a:cubicBezTo>
                  <a:cubicBezTo>
                    <a:pt x="19286" y="386"/>
                    <a:pt x="19286" y="1543"/>
                    <a:pt x="19286" y="1543"/>
                  </a:cubicBezTo>
                  <a:close/>
                  <a:moveTo>
                    <a:pt x="18068" y="2254"/>
                  </a:moveTo>
                  <a:cubicBezTo>
                    <a:pt x="17960" y="2254"/>
                    <a:pt x="17863" y="2206"/>
                    <a:pt x="17791" y="2133"/>
                  </a:cubicBezTo>
                  <a:lnTo>
                    <a:pt x="16694" y="1049"/>
                  </a:lnTo>
                  <a:cubicBezTo>
                    <a:pt x="16550" y="892"/>
                    <a:pt x="16550" y="651"/>
                    <a:pt x="16694" y="494"/>
                  </a:cubicBezTo>
                  <a:cubicBezTo>
                    <a:pt x="16851" y="350"/>
                    <a:pt x="17092" y="350"/>
                    <a:pt x="17249" y="494"/>
                  </a:cubicBezTo>
                  <a:lnTo>
                    <a:pt x="18333" y="1591"/>
                  </a:lnTo>
                  <a:cubicBezTo>
                    <a:pt x="18490" y="1736"/>
                    <a:pt x="18490" y="1989"/>
                    <a:pt x="18333" y="2133"/>
                  </a:cubicBezTo>
                  <a:cubicBezTo>
                    <a:pt x="18261" y="2206"/>
                    <a:pt x="18165" y="2254"/>
                    <a:pt x="18068" y="2254"/>
                  </a:cubicBezTo>
                  <a:close/>
                  <a:moveTo>
                    <a:pt x="5882" y="6678"/>
                  </a:moveTo>
                  <a:cubicBezTo>
                    <a:pt x="4146" y="7377"/>
                    <a:pt x="2748" y="8775"/>
                    <a:pt x="2049" y="10511"/>
                  </a:cubicBezTo>
                  <a:cubicBezTo>
                    <a:pt x="1892" y="10908"/>
                    <a:pt x="2073" y="11354"/>
                    <a:pt x="2471" y="11511"/>
                  </a:cubicBezTo>
                  <a:cubicBezTo>
                    <a:pt x="2567" y="11547"/>
                    <a:pt x="2664" y="11571"/>
                    <a:pt x="2760" y="11571"/>
                  </a:cubicBezTo>
                  <a:cubicBezTo>
                    <a:pt x="3074" y="11571"/>
                    <a:pt x="3351" y="11391"/>
                    <a:pt x="3483" y="11089"/>
                  </a:cubicBezTo>
                  <a:cubicBezTo>
                    <a:pt x="4026" y="9739"/>
                    <a:pt x="5111" y="8654"/>
                    <a:pt x="6461" y="8112"/>
                  </a:cubicBezTo>
                  <a:cubicBezTo>
                    <a:pt x="6858" y="7943"/>
                    <a:pt x="7051" y="7497"/>
                    <a:pt x="6883" y="7100"/>
                  </a:cubicBezTo>
                  <a:cubicBezTo>
                    <a:pt x="6726" y="6702"/>
                    <a:pt x="6280" y="6521"/>
                    <a:pt x="5882" y="6678"/>
                  </a:cubicBezTo>
                  <a:close/>
                  <a:moveTo>
                    <a:pt x="18792" y="3363"/>
                  </a:moveTo>
                  <a:lnTo>
                    <a:pt x="15850" y="6292"/>
                  </a:lnTo>
                  <a:lnTo>
                    <a:pt x="16670" y="7112"/>
                  </a:lnTo>
                  <a:cubicBezTo>
                    <a:pt x="16971" y="7413"/>
                    <a:pt x="16971" y="7907"/>
                    <a:pt x="16670" y="8208"/>
                  </a:cubicBezTo>
                  <a:lnTo>
                    <a:pt x="15899" y="8980"/>
                  </a:lnTo>
                  <a:cubicBezTo>
                    <a:pt x="16574" y="10197"/>
                    <a:pt x="16971" y="11608"/>
                    <a:pt x="16971" y="13114"/>
                  </a:cubicBezTo>
                  <a:cubicBezTo>
                    <a:pt x="16971" y="17803"/>
                    <a:pt x="13175" y="21600"/>
                    <a:pt x="8486" y="21600"/>
                  </a:cubicBezTo>
                  <a:cubicBezTo>
                    <a:pt x="3797" y="21600"/>
                    <a:pt x="0" y="17803"/>
                    <a:pt x="0" y="13114"/>
                  </a:cubicBezTo>
                  <a:cubicBezTo>
                    <a:pt x="0" y="8425"/>
                    <a:pt x="3797" y="4629"/>
                    <a:pt x="8486" y="4629"/>
                  </a:cubicBezTo>
                  <a:cubicBezTo>
                    <a:pt x="9992" y="4629"/>
                    <a:pt x="11403" y="5026"/>
                    <a:pt x="12620" y="5701"/>
                  </a:cubicBezTo>
                  <a:lnTo>
                    <a:pt x="13392" y="4930"/>
                  </a:lnTo>
                  <a:cubicBezTo>
                    <a:pt x="13693" y="4629"/>
                    <a:pt x="14187" y="4629"/>
                    <a:pt x="14488" y="4930"/>
                  </a:cubicBezTo>
                  <a:lnTo>
                    <a:pt x="15308" y="5750"/>
                  </a:lnTo>
                  <a:lnTo>
                    <a:pt x="18237" y="2808"/>
                  </a:lnTo>
                  <a:cubicBezTo>
                    <a:pt x="18237" y="2808"/>
                    <a:pt x="18792" y="3363"/>
                    <a:pt x="18792" y="3363"/>
                  </a:cubicBezTo>
                  <a:close/>
                </a:path>
              </a:pathLst>
            </a:custGeom>
            <a:solidFill>
              <a:srgbClr val="FFFFFF"/>
            </a:solidFill>
            <a:ln w="12700" cap="flat">
              <a:noFill/>
              <a:miter lim="400000"/>
            </a:ln>
            <a:effectLst/>
          </p:spPr>
          <p:txBody>
            <a:bodyPr anchor="ctr"/>
            <a:lstStyle/>
            <a:p>
              <a:pPr algn="ctr"/>
              <a:endParaRPr/>
            </a:p>
          </p:txBody>
        </p:sp>
      </p:grpSp>
      <p:grpSp>
        <p:nvGrpSpPr>
          <p:cNvPr id="7" name="Group 7">
            <a:extLst>
              <a:ext uri="{FF2B5EF4-FFF2-40B4-BE49-F238E27FC236}">
                <a16:creationId xmlns:a16="http://schemas.microsoft.com/office/drawing/2014/main" id="{229B62DB-4D30-4797-8B5F-3EE31E92AF82}"/>
              </a:ext>
            </a:extLst>
          </p:cNvPr>
          <p:cNvGrpSpPr/>
          <p:nvPr/>
        </p:nvGrpSpPr>
        <p:grpSpPr>
          <a:xfrm>
            <a:off x="4912235" y="3232494"/>
            <a:ext cx="626514" cy="626512"/>
            <a:chOff x="0" y="0"/>
            <a:chExt cx="786356" cy="786356"/>
          </a:xfrm>
        </p:grpSpPr>
        <p:sp>
          <p:nvSpPr>
            <p:cNvPr id="26" name="Freeform: Shape 8">
              <a:extLst>
                <a:ext uri="{FF2B5EF4-FFF2-40B4-BE49-F238E27FC236}">
                  <a16:creationId xmlns:a16="http://schemas.microsoft.com/office/drawing/2014/main" id="{451C1626-0F1F-49EE-BCC8-81B54331D11E}"/>
                </a:ext>
              </a:extLst>
            </p:cNvPr>
            <p:cNvSpPr/>
            <p:nvPr/>
          </p:nvSpPr>
          <p:spPr>
            <a:xfrm>
              <a:off x="0" y="0"/>
              <a:ext cx="786356" cy="7863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anchor="ctr"/>
            <a:lstStyle/>
            <a:p>
              <a:pPr algn="ctr"/>
              <a:endParaRPr/>
            </a:p>
          </p:txBody>
        </p:sp>
        <p:sp>
          <p:nvSpPr>
            <p:cNvPr id="27" name="Freeform: Shape 9">
              <a:extLst>
                <a:ext uri="{FF2B5EF4-FFF2-40B4-BE49-F238E27FC236}">
                  <a16:creationId xmlns:a16="http://schemas.microsoft.com/office/drawing/2014/main" id="{40CE722E-470E-4182-BC42-B10B909C219F}"/>
                </a:ext>
              </a:extLst>
            </p:cNvPr>
            <p:cNvSpPr/>
            <p:nvPr/>
          </p:nvSpPr>
          <p:spPr>
            <a:xfrm>
              <a:off x="218132" y="218134"/>
              <a:ext cx="350092" cy="350087"/>
            </a:xfrm>
            <a:custGeom>
              <a:avLst/>
              <a:gdLst/>
              <a:ahLst/>
              <a:cxnLst>
                <a:cxn ang="0">
                  <a:pos x="wd2" y="hd2"/>
                </a:cxn>
                <a:cxn ang="5400000">
                  <a:pos x="wd2" y="hd2"/>
                </a:cxn>
                <a:cxn ang="10800000">
                  <a:pos x="wd2" y="hd2"/>
                </a:cxn>
                <a:cxn ang="16200000">
                  <a:pos x="wd2" y="hd2"/>
                </a:cxn>
              </a:cxnLst>
              <a:rect l="0" t="0" r="r" b="b"/>
              <a:pathLst>
                <a:path w="21600" h="21600" extrusionOk="0">
                  <a:moveTo>
                    <a:pt x="11925" y="10046"/>
                  </a:moveTo>
                  <a:lnTo>
                    <a:pt x="11925" y="4050"/>
                  </a:lnTo>
                  <a:lnTo>
                    <a:pt x="9676" y="4050"/>
                  </a:lnTo>
                  <a:lnTo>
                    <a:pt x="9676" y="11075"/>
                  </a:lnTo>
                  <a:lnTo>
                    <a:pt x="5687" y="13379"/>
                  </a:lnTo>
                  <a:lnTo>
                    <a:pt x="6812" y="15327"/>
                  </a:lnTo>
                  <a:lnTo>
                    <a:pt x="11441" y="12653"/>
                  </a:lnTo>
                  <a:cubicBezTo>
                    <a:pt x="11709" y="12499"/>
                    <a:pt x="11925" y="12121"/>
                    <a:pt x="11925" y="11812"/>
                  </a:cubicBezTo>
                  <a:lnTo>
                    <a:pt x="11925" y="11623"/>
                  </a:lnTo>
                  <a:lnTo>
                    <a:pt x="16695" y="6936"/>
                  </a:lnTo>
                  <a:cubicBezTo>
                    <a:pt x="16473" y="6631"/>
                    <a:pt x="16233" y="6341"/>
                    <a:pt x="15967" y="6074"/>
                  </a:cubicBezTo>
                  <a:cubicBezTo>
                    <a:pt x="15967" y="6074"/>
                    <a:pt x="11925" y="10046"/>
                    <a:pt x="11925" y="10046"/>
                  </a:cubicBezTo>
                  <a:close/>
                  <a:moveTo>
                    <a:pt x="10799" y="19349"/>
                  </a:moveTo>
                  <a:cubicBezTo>
                    <a:pt x="6078" y="19349"/>
                    <a:pt x="2250" y="15522"/>
                    <a:pt x="2250" y="10799"/>
                  </a:cubicBezTo>
                  <a:cubicBezTo>
                    <a:pt x="2250" y="6078"/>
                    <a:pt x="6077" y="2250"/>
                    <a:pt x="10799" y="2250"/>
                  </a:cubicBezTo>
                  <a:cubicBezTo>
                    <a:pt x="15521" y="2250"/>
                    <a:pt x="19350" y="6077"/>
                    <a:pt x="19350" y="10799"/>
                  </a:cubicBezTo>
                  <a:cubicBezTo>
                    <a:pt x="19350" y="15521"/>
                    <a:pt x="15521" y="19349"/>
                    <a:pt x="10799" y="19349"/>
                  </a:cubicBezTo>
                  <a:close/>
                  <a:moveTo>
                    <a:pt x="10800" y="0"/>
                  </a:moveTo>
                  <a:cubicBezTo>
                    <a:pt x="4835" y="0"/>
                    <a:pt x="0" y="4835"/>
                    <a:pt x="0" y="10799"/>
                  </a:cubicBezTo>
                  <a:cubicBezTo>
                    <a:pt x="0" y="16765"/>
                    <a:pt x="4835" y="21600"/>
                    <a:pt x="10800" y="21600"/>
                  </a:cubicBezTo>
                  <a:cubicBezTo>
                    <a:pt x="16764" y="21600"/>
                    <a:pt x="21600" y="16765"/>
                    <a:pt x="21600" y="10799"/>
                  </a:cubicBezTo>
                  <a:cubicBezTo>
                    <a:pt x="21600" y="4835"/>
                    <a:pt x="16764" y="0"/>
                    <a:pt x="10800" y="0"/>
                  </a:cubicBezTo>
                  <a:close/>
                </a:path>
              </a:pathLst>
            </a:custGeom>
            <a:solidFill>
              <a:srgbClr val="FFFFFF"/>
            </a:solidFill>
            <a:ln w="12700" cap="flat">
              <a:noFill/>
              <a:miter lim="400000"/>
            </a:ln>
            <a:effectLst/>
          </p:spPr>
          <p:txBody>
            <a:bodyPr anchor="ctr"/>
            <a:lstStyle/>
            <a:p>
              <a:pPr algn="ctr"/>
              <a:endParaRPr/>
            </a:p>
          </p:txBody>
        </p:sp>
      </p:grpSp>
      <p:grpSp>
        <p:nvGrpSpPr>
          <p:cNvPr id="8" name="Group 10">
            <a:extLst>
              <a:ext uri="{FF2B5EF4-FFF2-40B4-BE49-F238E27FC236}">
                <a16:creationId xmlns:a16="http://schemas.microsoft.com/office/drawing/2014/main" id="{790B80D7-036D-4BB7-B836-B0B3356EBB95}"/>
              </a:ext>
            </a:extLst>
          </p:cNvPr>
          <p:cNvGrpSpPr/>
          <p:nvPr/>
        </p:nvGrpSpPr>
        <p:grpSpPr>
          <a:xfrm>
            <a:off x="8201064" y="1420796"/>
            <a:ext cx="626514" cy="626512"/>
            <a:chOff x="0" y="0"/>
            <a:chExt cx="786356" cy="786356"/>
          </a:xfrm>
        </p:grpSpPr>
        <p:sp>
          <p:nvSpPr>
            <p:cNvPr id="24" name="Freeform: Shape 11">
              <a:extLst>
                <a:ext uri="{FF2B5EF4-FFF2-40B4-BE49-F238E27FC236}">
                  <a16:creationId xmlns:a16="http://schemas.microsoft.com/office/drawing/2014/main" id="{10697675-DF6A-4A2E-B2F2-9D8AD3E3E3A6}"/>
                </a:ext>
              </a:extLst>
            </p:cNvPr>
            <p:cNvSpPr/>
            <p:nvPr/>
          </p:nvSpPr>
          <p:spPr>
            <a:xfrm>
              <a:off x="0" y="0"/>
              <a:ext cx="786356" cy="7863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dirty="0"/>
            </a:p>
          </p:txBody>
        </p:sp>
        <p:sp>
          <p:nvSpPr>
            <p:cNvPr id="25" name="Freeform: Shape 12">
              <a:extLst>
                <a:ext uri="{FF2B5EF4-FFF2-40B4-BE49-F238E27FC236}">
                  <a16:creationId xmlns:a16="http://schemas.microsoft.com/office/drawing/2014/main" id="{41285378-4082-43B2-A2BE-4AA76FB90A51}"/>
                </a:ext>
              </a:extLst>
            </p:cNvPr>
            <p:cNvSpPr/>
            <p:nvPr/>
          </p:nvSpPr>
          <p:spPr>
            <a:xfrm>
              <a:off x="273987" y="205716"/>
              <a:ext cx="238382" cy="374923"/>
            </a:xfrm>
            <a:custGeom>
              <a:avLst/>
              <a:gdLst/>
              <a:ahLst/>
              <a:cxnLst>
                <a:cxn ang="0">
                  <a:pos x="wd2" y="hd2"/>
                </a:cxn>
                <a:cxn ang="5400000">
                  <a:pos x="wd2" y="hd2"/>
                </a:cxn>
                <a:cxn ang="10800000">
                  <a:pos x="wd2" y="hd2"/>
                </a:cxn>
                <a:cxn ang="16200000">
                  <a:pos x="wd2" y="hd2"/>
                </a:cxn>
              </a:cxnLst>
              <a:rect l="0" t="0" r="r" b="b"/>
              <a:pathLst>
                <a:path w="21600" h="21600" extrusionOk="0">
                  <a:moveTo>
                    <a:pt x="9943" y="1064"/>
                  </a:moveTo>
                  <a:cubicBezTo>
                    <a:pt x="8799" y="1064"/>
                    <a:pt x="7615" y="1428"/>
                    <a:pt x="6901" y="1999"/>
                  </a:cubicBezTo>
                  <a:cubicBezTo>
                    <a:pt x="6186" y="2583"/>
                    <a:pt x="5961" y="3349"/>
                    <a:pt x="5961" y="4076"/>
                  </a:cubicBezTo>
                  <a:cubicBezTo>
                    <a:pt x="5961" y="6023"/>
                    <a:pt x="7697" y="9087"/>
                    <a:pt x="11372" y="9087"/>
                  </a:cubicBezTo>
                  <a:cubicBezTo>
                    <a:pt x="12372" y="9087"/>
                    <a:pt x="13597" y="8775"/>
                    <a:pt x="14291" y="8308"/>
                  </a:cubicBezTo>
                  <a:cubicBezTo>
                    <a:pt x="15149" y="7737"/>
                    <a:pt x="15373" y="7010"/>
                    <a:pt x="15373" y="6244"/>
                  </a:cubicBezTo>
                  <a:cubicBezTo>
                    <a:pt x="15373" y="4323"/>
                    <a:pt x="13617" y="1064"/>
                    <a:pt x="9943" y="1064"/>
                  </a:cubicBezTo>
                  <a:close/>
                  <a:moveTo>
                    <a:pt x="13046" y="13656"/>
                  </a:moveTo>
                  <a:cubicBezTo>
                    <a:pt x="12719" y="13630"/>
                    <a:pt x="12392" y="13630"/>
                    <a:pt x="12045" y="13630"/>
                  </a:cubicBezTo>
                  <a:cubicBezTo>
                    <a:pt x="8738" y="13630"/>
                    <a:pt x="3797" y="14305"/>
                    <a:pt x="3797" y="16979"/>
                  </a:cubicBezTo>
                  <a:cubicBezTo>
                    <a:pt x="3797" y="19510"/>
                    <a:pt x="8085" y="20419"/>
                    <a:pt x="11412" y="20419"/>
                  </a:cubicBezTo>
                  <a:cubicBezTo>
                    <a:pt x="14434" y="20419"/>
                    <a:pt x="17762" y="19614"/>
                    <a:pt x="17762" y="17381"/>
                  </a:cubicBezTo>
                  <a:cubicBezTo>
                    <a:pt x="17762" y="15629"/>
                    <a:pt x="15026" y="14564"/>
                    <a:pt x="13046" y="13656"/>
                  </a:cubicBezTo>
                  <a:close/>
                  <a:moveTo>
                    <a:pt x="21600" y="0"/>
                  </a:moveTo>
                  <a:lnTo>
                    <a:pt x="18803" y="1142"/>
                  </a:lnTo>
                  <a:lnTo>
                    <a:pt x="16108" y="1142"/>
                  </a:lnTo>
                  <a:cubicBezTo>
                    <a:pt x="18027" y="2168"/>
                    <a:pt x="19191" y="3310"/>
                    <a:pt x="19191" y="4946"/>
                  </a:cubicBezTo>
                  <a:cubicBezTo>
                    <a:pt x="19191" y="8308"/>
                    <a:pt x="14352" y="8684"/>
                    <a:pt x="14352" y="10333"/>
                  </a:cubicBezTo>
                  <a:cubicBezTo>
                    <a:pt x="14352" y="12046"/>
                    <a:pt x="20661" y="12617"/>
                    <a:pt x="20661" y="16278"/>
                  </a:cubicBezTo>
                  <a:cubicBezTo>
                    <a:pt x="20661" y="17070"/>
                    <a:pt x="20293" y="17849"/>
                    <a:pt x="19660" y="18524"/>
                  </a:cubicBezTo>
                  <a:cubicBezTo>
                    <a:pt x="17578" y="20795"/>
                    <a:pt x="13189" y="21600"/>
                    <a:pt x="9289" y="21600"/>
                  </a:cubicBezTo>
                  <a:cubicBezTo>
                    <a:pt x="6227" y="21600"/>
                    <a:pt x="2450" y="21094"/>
                    <a:pt x="735" y="19276"/>
                  </a:cubicBezTo>
                  <a:cubicBezTo>
                    <a:pt x="245" y="18770"/>
                    <a:pt x="0" y="18173"/>
                    <a:pt x="0" y="17576"/>
                  </a:cubicBezTo>
                  <a:cubicBezTo>
                    <a:pt x="0" y="16109"/>
                    <a:pt x="1429" y="14889"/>
                    <a:pt x="3328" y="14136"/>
                  </a:cubicBezTo>
                  <a:cubicBezTo>
                    <a:pt x="5716" y="13188"/>
                    <a:pt x="8820" y="12955"/>
                    <a:pt x="11576" y="12838"/>
                  </a:cubicBezTo>
                  <a:cubicBezTo>
                    <a:pt x="10841" y="12241"/>
                    <a:pt x="10290" y="11709"/>
                    <a:pt x="10290" y="10930"/>
                  </a:cubicBezTo>
                  <a:cubicBezTo>
                    <a:pt x="10290" y="10514"/>
                    <a:pt x="10453" y="10190"/>
                    <a:pt x="10718" y="9826"/>
                  </a:cubicBezTo>
                  <a:cubicBezTo>
                    <a:pt x="10249" y="9852"/>
                    <a:pt x="9800" y="9878"/>
                    <a:pt x="9330" y="9878"/>
                  </a:cubicBezTo>
                  <a:cubicBezTo>
                    <a:pt x="5349" y="9878"/>
                    <a:pt x="2164" y="8035"/>
                    <a:pt x="2164" y="5452"/>
                  </a:cubicBezTo>
                  <a:cubicBezTo>
                    <a:pt x="2164" y="4024"/>
                    <a:pt x="3205" y="2622"/>
                    <a:pt x="4920" y="1687"/>
                  </a:cubicBezTo>
                  <a:cubicBezTo>
                    <a:pt x="7105" y="480"/>
                    <a:pt x="10249" y="0"/>
                    <a:pt x="13087" y="0"/>
                  </a:cubicBezTo>
                  <a:cubicBezTo>
                    <a:pt x="13087" y="0"/>
                    <a:pt x="21600" y="0"/>
                    <a:pt x="21600" y="0"/>
                  </a:cubicBezTo>
                  <a:close/>
                </a:path>
              </a:pathLst>
            </a:custGeom>
            <a:solidFill>
              <a:srgbClr val="FFFFFF"/>
            </a:solidFill>
            <a:ln w="12700" cap="flat">
              <a:noFill/>
              <a:miter lim="400000"/>
            </a:ln>
            <a:effectLst/>
          </p:spPr>
          <p:txBody>
            <a:bodyPr anchor="ctr"/>
            <a:lstStyle/>
            <a:p>
              <a:pPr algn="ctr"/>
              <a:endParaRPr/>
            </a:p>
          </p:txBody>
        </p:sp>
      </p:grpSp>
      <p:grpSp>
        <p:nvGrpSpPr>
          <p:cNvPr id="9" name="Group 13">
            <a:extLst>
              <a:ext uri="{FF2B5EF4-FFF2-40B4-BE49-F238E27FC236}">
                <a16:creationId xmlns:a16="http://schemas.microsoft.com/office/drawing/2014/main" id="{20F9FB34-343D-43BD-82B2-9E80BEB32D1C}"/>
              </a:ext>
            </a:extLst>
          </p:cNvPr>
          <p:cNvGrpSpPr/>
          <p:nvPr/>
        </p:nvGrpSpPr>
        <p:grpSpPr>
          <a:xfrm>
            <a:off x="8201064" y="3232494"/>
            <a:ext cx="626514" cy="626512"/>
            <a:chOff x="0" y="0"/>
            <a:chExt cx="786356" cy="786356"/>
          </a:xfrm>
        </p:grpSpPr>
        <p:sp>
          <p:nvSpPr>
            <p:cNvPr id="22" name="Freeform: Shape 14">
              <a:extLst>
                <a:ext uri="{FF2B5EF4-FFF2-40B4-BE49-F238E27FC236}">
                  <a16:creationId xmlns:a16="http://schemas.microsoft.com/office/drawing/2014/main" id="{98B528B3-2CFF-427A-95DD-83D9A9EE8576}"/>
                </a:ext>
              </a:extLst>
            </p:cNvPr>
            <p:cNvSpPr/>
            <p:nvPr/>
          </p:nvSpPr>
          <p:spPr>
            <a:xfrm>
              <a:off x="0" y="0"/>
              <a:ext cx="786356" cy="7863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anchor="ctr"/>
            <a:lstStyle/>
            <a:p>
              <a:pPr algn="ctr"/>
              <a:endParaRPr/>
            </a:p>
          </p:txBody>
        </p:sp>
        <p:sp>
          <p:nvSpPr>
            <p:cNvPr id="23" name="Freeform: Shape 15">
              <a:extLst>
                <a:ext uri="{FF2B5EF4-FFF2-40B4-BE49-F238E27FC236}">
                  <a16:creationId xmlns:a16="http://schemas.microsoft.com/office/drawing/2014/main" id="{112232E7-309F-46B8-B3BA-3A58863A871D}"/>
                </a:ext>
              </a:extLst>
            </p:cNvPr>
            <p:cNvSpPr/>
            <p:nvPr/>
          </p:nvSpPr>
          <p:spPr>
            <a:xfrm>
              <a:off x="201869" y="205716"/>
              <a:ext cx="382617" cy="374923"/>
            </a:xfrm>
            <a:custGeom>
              <a:avLst/>
              <a:gdLst/>
              <a:ahLst/>
              <a:cxnLst>
                <a:cxn ang="0">
                  <a:pos x="wd2" y="hd2"/>
                </a:cxn>
                <a:cxn ang="5400000">
                  <a:pos x="wd2" y="hd2"/>
                </a:cxn>
                <a:cxn ang="10800000">
                  <a:pos x="wd2" y="hd2"/>
                </a:cxn>
                <a:cxn ang="16200000">
                  <a:pos x="wd2" y="hd2"/>
                </a:cxn>
              </a:cxnLst>
              <a:rect l="0" t="0" r="r" b="b"/>
              <a:pathLst>
                <a:path w="21600" h="21600" extrusionOk="0">
                  <a:moveTo>
                    <a:pt x="17992" y="8346"/>
                  </a:moveTo>
                  <a:lnTo>
                    <a:pt x="17992" y="4664"/>
                  </a:lnTo>
                  <a:lnTo>
                    <a:pt x="15587" y="4664"/>
                  </a:lnTo>
                  <a:lnTo>
                    <a:pt x="15587" y="8346"/>
                  </a:lnTo>
                  <a:lnTo>
                    <a:pt x="11979" y="8346"/>
                  </a:lnTo>
                  <a:lnTo>
                    <a:pt x="11979" y="10800"/>
                  </a:lnTo>
                  <a:lnTo>
                    <a:pt x="15587" y="10800"/>
                  </a:lnTo>
                  <a:lnTo>
                    <a:pt x="15587" y="14482"/>
                  </a:lnTo>
                  <a:lnTo>
                    <a:pt x="17992" y="14482"/>
                  </a:lnTo>
                  <a:lnTo>
                    <a:pt x="17992" y="10800"/>
                  </a:lnTo>
                  <a:lnTo>
                    <a:pt x="21600" y="10800"/>
                  </a:lnTo>
                  <a:lnTo>
                    <a:pt x="21600" y="8346"/>
                  </a:lnTo>
                  <a:cubicBezTo>
                    <a:pt x="21600" y="8346"/>
                    <a:pt x="17992" y="8346"/>
                    <a:pt x="17992" y="8346"/>
                  </a:cubicBezTo>
                  <a:close/>
                  <a:moveTo>
                    <a:pt x="8626" y="4205"/>
                  </a:moveTo>
                  <a:cubicBezTo>
                    <a:pt x="9169" y="6154"/>
                    <a:pt x="8350" y="8188"/>
                    <a:pt x="7043" y="8565"/>
                  </a:cubicBezTo>
                  <a:cubicBezTo>
                    <a:pt x="6893" y="8608"/>
                    <a:pt x="6739" y="8629"/>
                    <a:pt x="6582" y="8629"/>
                  </a:cubicBezTo>
                  <a:cubicBezTo>
                    <a:pt x="5387" y="8629"/>
                    <a:pt x="4202" y="7394"/>
                    <a:pt x="3762" y="5692"/>
                  </a:cubicBezTo>
                  <a:cubicBezTo>
                    <a:pt x="3516" y="4740"/>
                    <a:pt x="3537" y="3903"/>
                    <a:pt x="3818" y="3100"/>
                  </a:cubicBezTo>
                  <a:cubicBezTo>
                    <a:pt x="4094" y="2309"/>
                    <a:pt x="4592" y="1777"/>
                    <a:pt x="5217" y="1597"/>
                  </a:cubicBezTo>
                  <a:cubicBezTo>
                    <a:pt x="5367" y="1554"/>
                    <a:pt x="5522" y="1532"/>
                    <a:pt x="5680" y="1532"/>
                  </a:cubicBezTo>
                  <a:cubicBezTo>
                    <a:pt x="7123" y="1532"/>
                    <a:pt x="8052" y="2143"/>
                    <a:pt x="8626" y="4205"/>
                  </a:cubicBezTo>
                  <a:close/>
                  <a:moveTo>
                    <a:pt x="10070" y="16448"/>
                  </a:moveTo>
                  <a:cubicBezTo>
                    <a:pt x="10176" y="18174"/>
                    <a:pt x="8730" y="19447"/>
                    <a:pt x="6556" y="19607"/>
                  </a:cubicBezTo>
                  <a:cubicBezTo>
                    <a:pt x="4350" y="19773"/>
                    <a:pt x="2534" y="18759"/>
                    <a:pt x="2428" y="17035"/>
                  </a:cubicBezTo>
                  <a:cubicBezTo>
                    <a:pt x="2376" y="16205"/>
                    <a:pt x="2733" y="15395"/>
                    <a:pt x="3432" y="14748"/>
                  </a:cubicBezTo>
                  <a:cubicBezTo>
                    <a:pt x="4140" y="14094"/>
                    <a:pt x="5113" y="13689"/>
                    <a:pt x="6172" y="13609"/>
                  </a:cubicBezTo>
                  <a:cubicBezTo>
                    <a:pt x="6297" y="13602"/>
                    <a:pt x="6421" y="13595"/>
                    <a:pt x="6545" y="13595"/>
                  </a:cubicBezTo>
                  <a:cubicBezTo>
                    <a:pt x="8588" y="13596"/>
                    <a:pt x="9971" y="14821"/>
                    <a:pt x="10070" y="16448"/>
                  </a:cubicBezTo>
                  <a:close/>
                  <a:moveTo>
                    <a:pt x="1143" y="5387"/>
                  </a:moveTo>
                  <a:cubicBezTo>
                    <a:pt x="1143" y="7220"/>
                    <a:pt x="1742" y="8543"/>
                    <a:pt x="2925" y="9320"/>
                  </a:cubicBezTo>
                  <a:cubicBezTo>
                    <a:pt x="3894" y="9958"/>
                    <a:pt x="5017" y="10054"/>
                    <a:pt x="5602" y="10054"/>
                  </a:cubicBezTo>
                  <a:cubicBezTo>
                    <a:pt x="5744" y="10054"/>
                    <a:pt x="5858" y="10046"/>
                    <a:pt x="5937" y="10042"/>
                  </a:cubicBezTo>
                  <a:cubicBezTo>
                    <a:pt x="5937" y="10042"/>
                    <a:pt x="5752" y="11274"/>
                    <a:pt x="6647" y="12491"/>
                  </a:cubicBezTo>
                  <a:lnTo>
                    <a:pt x="6606" y="12491"/>
                  </a:lnTo>
                  <a:cubicBezTo>
                    <a:pt x="5056" y="12491"/>
                    <a:pt x="0" y="12822"/>
                    <a:pt x="0" y="17065"/>
                  </a:cubicBezTo>
                  <a:cubicBezTo>
                    <a:pt x="0" y="21380"/>
                    <a:pt x="4643" y="21600"/>
                    <a:pt x="5575" y="21600"/>
                  </a:cubicBezTo>
                  <a:cubicBezTo>
                    <a:pt x="5649" y="21600"/>
                    <a:pt x="5692" y="21598"/>
                    <a:pt x="5692" y="21598"/>
                  </a:cubicBezTo>
                  <a:cubicBezTo>
                    <a:pt x="5702" y="21598"/>
                    <a:pt x="5768" y="21600"/>
                    <a:pt x="5882" y="21600"/>
                  </a:cubicBezTo>
                  <a:cubicBezTo>
                    <a:pt x="6480" y="21600"/>
                    <a:pt x="8025" y="21524"/>
                    <a:pt x="9459" y="20811"/>
                  </a:cubicBezTo>
                  <a:cubicBezTo>
                    <a:pt x="11321" y="19891"/>
                    <a:pt x="12265" y="18284"/>
                    <a:pt x="12265" y="16043"/>
                  </a:cubicBezTo>
                  <a:cubicBezTo>
                    <a:pt x="12265" y="13878"/>
                    <a:pt x="10827" y="12590"/>
                    <a:pt x="9777" y="11647"/>
                  </a:cubicBezTo>
                  <a:cubicBezTo>
                    <a:pt x="9136" y="11071"/>
                    <a:pt x="8582" y="10575"/>
                    <a:pt x="8582" y="10093"/>
                  </a:cubicBezTo>
                  <a:cubicBezTo>
                    <a:pt x="8582" y="9602"/>
                    <a:pt x="8987" y="9233"/>
                    <a:pt x="9498" y="8765"/>
                  </a:cubicBezTo>
                  <a:cubicBezTo>
                    <a:pt x="10327" y="8010"/>
                    <a:pt x="11108" y="6934"/>
                    <a:pt x="11108" y="4899"/>
                  </a:cubicBezTo>
                  <a:cubicBezTo>
                    <a:pt x="11108" y="3111"/>
                    <a:pt x="10881" y="1910"/>
                    <a:pt x="9480" y="1147"/>
                  </a:cubicBezTo>
                  <a:cubicBezTo>
                    <a:pt x="9626" y="1072"/>
                    <a:pt x="10143" y="1016"/>
                    <a:pt x="10398" y="979"/>
                  </a:cubicBezTo>
                  <a:cubicBezTo>
                    <a:pt x="11156" y="874"/>
                    <a:pt x="12267" y="754"/>
                    <a:pt x="12267" y="122"/>
                  </a:cubicBezTo>
                  <a:lnTo>
                    <a:pt x="12267" y="0"/>
                  </a:lnTo>
                  <a:lnTo>
                    <a:pt x="6736" y="0"/>
                  </a:lnTo>
                  <a:cubicBezTo>
                    <a:pt x="6680" y="3"/>
                    <a:pt x="1143" y="211"/>
                    <a:pt x="1143" y="5387"/>
                  </a:cubicBezTo>
                  <a:close/>
                </a:path>
              </a:pathLst>
            </a:custGeom>
            <a:solidFill>
              <a:srgbClr val="FFFFFF"/>
            </a:solidFill>
            <a:ln w="12700" cap="flat">
              <a:noFill/>
              <a:miter lim="400000"/>
            </a:ln>
            <a:effectLst/>
          </p:spPr>
          <p:txBody>
            <a:bodyPr anchor="ctr"/>
            <a:lstStyle/>
            <a:p>
              <a:pPr algn="ctr"/>
              <a:endParaRPr/>
            </a:p>
          </p:txBody>
        </p:sp>
      </p:grpSp>
      <p:sp>
        <p:nvSpPr>
          <p:cNvPr id="33" name="文本框 32">
            <a:extLst>
              <a:ext uri="{FF2B5EF4-FFF2-40B4-BE49-F238E27FC236}">
                <a16:creationId xmlns:a16="http://schemas.microsoft.com/office/drawing/2014/main" id="{D992E150-CC94-454A-994D-E8097CA55051}"/>
              </a:ext>
            </a:extLst>
          </p:cNvPr>
          <p:cNvSpPr txBox="1"/>
          <p:nvPr/>
        </p:nvSpPr>
        <p:spPr>
          <a:xfrm>
            <a:off x="1990028" y="266857"/>
            <a:ext cx="4506661"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青少年测量和肥胖类型</a:t>
            </a:r>
            <a:endParaRPr lang="en-US" altLang="zh-CN" sz="2800" b="1" dirty="0">
              <a:solidFill>
                <a:srgbClr val="8B0012"/>
              </a:solidFill>
              <a:ea typeface="+mj-ea"/>
            </a:endParaRPr>
          </a:p>
        </p:txBody>
      </p:sp>
      <p:grpSp>
        <p:nvGrpSpPr>
          <p:cNvPr id="35" name="组合 34">
            <a:extLst>
              <a:ext uri="{FF2B5EF4-FFF2-40B4-BE49-F238E27FC236}">
                <a16:creationId xmlns:a16="http://schemas.microsoft.com/office/drawing/2014/main" id="{A5B88E87-C6D5-4FF9-80D3-92B796B00020}"/>
              </a:ext>
            </a:extLst>
          </p:cNvPr>
          <p:cNvGrpSpPr/>
          <p:nvPr/>
        </p:nvGrpSpPr>
        <p:grpSpPr>
          <a:xfrm>
            <a:off x="5176106" y="1489797"/>
            <a:ext cx="2908557" cy="1273289"/>
            <a:chOff x="471486" y="3325188"/>
            <a:chExt cx="2908557" cy="1273289"/>
          </a:xfrm>
        </p:grpSpPr>
        <p:sp>
          <p:nvSpPr>
            <p:cNvPr id="36" name="矩形 35">
              <a:extLst>
                <a:ext uri="{FF2B5EF4-FFF2-40B4-BE49-F238E27FC236}">
                  <a16:creationId xmlns:a16="http://schemas.microsoft.com/office/drawing/2014/main" id="{C8E69E26-0E9F-475B-97E6-29A618E9DB62}"/>
                </a:ext>
              </a:extLst>
            </p:cNvPr>
            <p:cNvSpPr/>
            <p:nvPr/>
          </p:nvSpPr>
          <p:spPr>
            <a:xfrm>
              <a:off x="471486" y="3811402"/>
              <a:ext cx="2908557" cy="787075"/>
            </a:xfrm>
            <a:prstGeom prst="rect">
              <a:avLst/>
            </a:prstGeom>
          </p:spPr>
          <p:txBody>
            <a:bodyPr wrap="square">
              <a:spAutoFit/>
              <a:scene3d>
                <a:camera prst="orthographicFront"/>
                <a:lightRig rig="threePt" dir="t"/>
              </a:scene3d>
              <a:sp3d contourW="12700"/>
            </a:bodyPr>
            <a:lstStyle/>
            <a:p>
              <a:pPr marL="285750" indent="-285750" algn="just">
                <a:lnSpc>
                  <a:spcPct val="150000"/>
                </a:lnSpc>
                <a:buFont typeface="Arial" panose="020B0604020202020204" pitchFamily="34" charset="0"/>
                <a:buChar char="•"/>
              </a:pPr>
              <a:r>
                <a:rPr lang="en-US" altLang="zh-CN" sz="1600" b="1" dirty="0">
                  <a:solidFill>
                    <a:schemeClr val="tx1">
                      <a:lumMod val="95000"/>
                      <a:lumOff val="5000"/>
                    </a:schemeClr>
                  </a:solidFill>
                </a:rPr>
                <a:t>BMI</a:t>
              </a:r>
              <a:r>
                <a:rPr lang="zh-CN" altLang="en-US" sz="1600" b="1" dirty="0">
                  <a:solidFill>
                    <a:schemeClr val="tx1">
                      <a:lumMod val="95000"/>
                      <a:lumOff val="5000"/>
                    </a:schemeClr>
                  </a:solidFill>
                </a:rPr>
                <a:t>正常，同时</a:t>
              </a:r>
              <a:r>
                <a:rPr lang="en-US" altLang="zh-CN" sz="1600" b="1" dirty="0" err="1">
                  <a:solidFill>
                    <a:schemeClr val="tx1">
                      <a:lumMod val="95000"/>
                      <a:lumOff val="5000"/>
                    </a:schemeClr>
                  </a:solidFill>
                </a:rPr>
                <a:t>WHtR</a:t>
              </a:r>
              <a:r>
                <a:rPr lang="zh-CN" altLang="en-US" sz="1600" b="1" dirty="0">
                  <a:solidFill>
                    <a:schemeClr val="tx1">
                      <a:lumMod val="95000"/>
                      <a:lumOff val="5000"/>
                    </a:schemeClr>
                  </a:solidFill>
                </a:rPr>
                <a:t>正常</a:t>
              </a:r>
              <a:endParaRPr lang="en-US" altLang="zh-CN" sz="1600" b="1" dirty="0">
                <a:solidFill>
                  <a:schemeClr val="tx1">
                    <a:lumMod val="95000"/>
                    <a:lumOff val="5000"/>
                  </a:schemeClr>
                </a:solidFill>
              </a:endParaRPr>
            </a:p>
            <a:p>
              <a:pPr marL="285750" indent="-285750" algn="just">
                <a:lnSpc>
                  <a:spcPct val="150000"/>
                </a:lnSpc>
                <a:buFont typeface="Arial" panose="020B0604020202020204" pitchFamily="34" charset="0"/>
                <a:buChar char="•"/>
              </a:pPr>
              <a:r>
                <a:rPr lang="zh-CN" altLang="en-US" sz="1600" b="1" dirty="0">
                  <a:solidFill>
                    <a:schemeClr val="tx1">
                      <a:lumMod val="95000"/>
                      <a:lumOff val="5000"/>
                    </a:schemeClr>
                  </a:solidFill>
                </a:rPr>
                <a:t>非超重肥胖且腰围</a:t>
              </a:r>
              <a:r>
                <a:rPr lang="en-US" altLang="zh-CN" sz="1600" b="1" dirty="0">
                  <a:solidFill>
                    <a:schemeClr val="tx1">
                      <a:lumMod val="95000"/>
                      <a:lumOff val="5000"/>
                    </a:schemeClr>
                  </a:solidFill>
                </a:rPr>
                <a:t>&lt;P90 </a:t>
              </a:r>
            </a:p>
          </p:txBody>
        </p:sp>
        <p:sp>
          <p:nvSpPr>
            <p:cNvPr id="37" name="矩形 36">
              <a:extLst>
                <a:ext uri="{FF2B5EF4-FFF2-40B4-BE49-F238E27FC236}">
                  <a16:creationId xmlns:a16="http://schemas.microsoft.com/office/drawing/2014/main" id="{1E2D2A1A-CE41-4721-A814-B6C2EAF7DB38}"/>
                </a:ext>
              </a:extLst>
            </p:cNvPr>
            <p:cNvSpPr/>
            <p:nvPr/>
          </p:nvSpPr>
          <p:spPr>
            <a:xfrm>
              <a:off x="874713" y="3325188"/>
              <a:ext cx="2241974" cy="429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rPr>
                <a:t>非肥胖</a:t>
              </a:r>
            </a:p>
          </p:txBody>
        </p:sp>
      </p:grpSp>
      <p:grpSp>
        <p:nvGrpSpPr>
          <p:cNvPr id="41" name="组合 40">
            <a:extLst>
              <a:ext uri="{FF2B5EF4-FFF2-40B4-BE49-F238E27FC236}">
                <a16:creationId xmlns:a16="http://schemas.microsoft.com/office/drawing/2014/main" id="{0D85D839-03EF-4A68-BBBB-452E7772CC0E}"/>
              </a:ext>
            </a:extLst>
          </p:cNvPr>
          <p:cNvGrpSpPr/>
          <p:nvPr/>
        </p:nvGrpSpPr>
        <p:grpSpPr>
          <a:xfrm>
            <a:off x="8599099" y="1489797"/>
            <a:ext cx="2676866" cy="1292743"/>
            <a:chOff x="590530" y="3325188"/>
            <a:chExt cx="2676866" cy="1292743"/>
          </a:xfrm>
        </p:grpSpPr>
        <p:sp>
          <p:nvSpPr>
            <p:cNvPr id="42" name="矩形 41">
              <a:extLst>
                <a:ext uri="{FF2B5EF4-FFF2-40B4-BE49-F238E27FC236}">
                  <a16:creationId xmlns:a16="http://schemas.microsoft.com/office/drawing/2014/main" id="{D0815B4D-664D-492E-B986-F7218083DE54}"/>
                </a:ext>
              </a:extLst>
            </p:cNvPr>
            <p:cNvSpPr/>
            <p:nvPr/>
          </p:nvSpPr>
          <p:spPr>
            <a:xfrm>
              <a:off x="590530" y="3830856"/>
              <a:ext cx="2676866" cy="787075"/>
            </a:xfrm>
            <a:prstGeom prst="rect">
              <a:avLst/>
            </a:prstGeom>
          </p:spPr>
          <p:txBody>
            <a:bodyPr wrap="square">
              <a:spAutoFit/>
              <a:scene3d>
                <a:camera prst="orthographicFront"/>
                <a:lightRig rig="threePt" dir="t"/>
              </a:scene3d>
              <a:sp3d contourW="12700"/>
            </a:bodyPr>
            <a:lstStyle/>
            <a:p>
              <a:pPr marL="285750" indent="-285750" algn="just">
                <a:lnSpc>
                  <a:spcPct val="150000"/>
                </a:lnSpc>
                <a:buFont typeface="Arial" panose="020B0604020202020204" pitchFamily="34" charset="0"/>
                <a:buChar char="•"/>
              </a:pPr>
              <a:r>
                <a:rPr lang="en-US" altLang="zh-CN" sz="1600" b="1" dirty="0">
                  <a:solidFill>
                    <a:schemeClr val="tx1">
                      <a:lumMod val="95000"/>
                      <a:lumOff val="5000"/>
                    </a:schemeClr>
                  </a:solidFill>
                </a:rPr>
                <a:t>BMI</a:t>
              </a:r>
              <a:r>
                <a:rPr lang="zh-CN" altLang="en-US" sz="1600" b="1" dirty="0">
                  <a:solidFill>
                    <a:schemeClr val="tx1">
                      <a:lumMod val="95000"/>
                      <a:lumOff val="5000"/>
                    </a:schemeClr>
                  </a:solidFill>
                </a:rPr>
                <a:t>偏高，</a:t>
              </a:r>
              <a:r>
                <a:rPr lang="en-US" altLang="zh-CN" sz="1600" b="1" dirty="0" err="1">
                  <a:solidFill>
                    <a:schemeClr val="tx1">
                      <a:lumMod val="95000"/>
                      <a:lumOff val="5000"/>
                    </a:schemeClr>
                  </a:solidFill>
                </a:rPr>
                <a:t>WHtR</a:t>
              </a:r>
              <a:r>
                <a:rPr lang="zh-CN" altLang="en-US" sz="1600" b="1" dirty="0">
                  <a:solidFill>
                    <a:schemeClr val="tx1">
                      <a:lumMod val="95000"/>
                      <a:lumOff val="5000"/>
                    </a:schemeClr>
                  </a:solidFill>
                </a:rPr>
                <a:t>正常</a:t>
              </a:r>
              <a:endParaRPr lang="en-US" altLang="zh-CN" sz="1600" b="1" dirty="0">
                <a:solidFill>
                  <a:schemeClr val="tx1">
                    <a:lumMod val="95000"/>
                    <a:lumOff val="5000"/>
                  </a:schemeClr>
                </a:solidFill>
              </a:endParaRPr>
            </a:p>
            <a:p>
              <a:pPr marL="285750" indent="-285750" algn="just">
                <a:lnSpc>
                  <a:spcPct val="150000"/>
                </a:lnSpc>
                <a:buFont typeface="Arial" panose="020B0604020202020204" pitchFamily="34" charset="0"/>
                <a:buChar char="•"/>
              </a:pPr>
              <a:r>
                <a:rPr lang="zh-CN" altLang="en-US" sz="1600" b="1" dirty="0">
                  <a:solidFill>
                    <a:schemeClr val="tx1">
                      <a:lumMod val="95000"/>
                      <a:lumOff val="5000"/>
                    </a:schemeClr>
                  </a:solidFill>
                </a:rPr>
                <a:t>超重肥胖且腰围</a:t>
              </a:r>
              <a:r>
                <a:rPr lang="en-US" altLang="zh-CN" sz="1600" b="1" dirty="0">
                  <a:solidFill>
                    <a:schemeClr val="tx1">
                      <a:lumMod val="95000"/>
                      <a:lumOff val="5000"/>
                    </a:schemeClr>
                  </a:solidFill>
                </a:rPr>
                <a:t>&lt;P90 </a:t>
              </a:r>
              <a:endParaRPr lang="zh-CN" altLang="en-US" sz="1600" b="1" dirty="0">
                <a:solidFill>
                  <a:schemeClr val="tx1">
                    <a:lumMod val="95000"/>
                    <a:lumOff val="5000"/>
                  </a:schemeClr>
                </a:solidFill>
              </a:endParaRPr>
            </a:p>
          </p:txBody>
        </p:sp>
        <p:sp>
          <p:nvSpPr>
            <p:cNvPr id="43" name="矩形 42">
              <a:extLst>
                <a:ext uri="{FF2B5EF4-FFF2-40B4-BE49-F238E27FC236}">
                  <a16:creationId xmlns:a16="http://schemas.microsoft.com/office/drawing/2014/main" id="{584A18CC-34DF-48D5-B772-7149FFD5C38E}"/>
                </a:ext>
              </a:extLst>
            </p:cNvPr>
            <p:cNvSpPr/>
            <p:nvPr/>
          </p:nvSpPr>
          <p:spPr>
            <a:xfrm>
              <a:off x="874713" y="3325188"/>
              <a:ext cx="2241974" cy="429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rPr>
                <a:t>一般性肥胖</a:t>
              </a:r>
            </a:p>
          </p:txBody>
        </p:sp>
      </p:grpSp>
      <p:sp>
        <p:nvSpPr>
          <p:cNvPr id="3" name="灯片编号占位符 2"/>
          <p:cNvSpPr>
            <a:spLocks noGrp="1"/>
          </p:cNvSpPr>
          <p:nvPr>
            <p:ph type="sldNum" sz="quarter" idx="10"/>
          </p:nvPr>
        </p:nvSpPr>
        <p:spPr>
          <a:xfrm>
            <a:off x="8851900" y="6178550"/>
            <a:ext cx="2743200" cy="365125"/>
          </a:xfrm>
        </p:spPr>
        <p:txBody>
          <a:bodyPr/>
          <a:lstStyle/>
          <a:p>
            <a:fld id="{C5E5DF9E-B8B4-41B6-979F-54FEDD842CBF}" type="slidenum">
              <a:rPr lang="zh-CN" altLang="en-US" smtClean="0"/>
              <a:pPr/>
              <a:t>6</a:t>
            </a:fld>
            <a:endParaRPr lang="zh-CN" altLang="en-US" dirty="0"/>
          </a:p>
        </p:txBody>
      </p:sp>
      <p:pic>
        <p:nvPicPr>
          <p:cNvPr id="47" name="图片 46">
            <a:extLst>
              <a:ext uri="{FF2B5EF4-FFF2-40B4-BE49-F238E27FC236}">
                <a16:creationId xmlns:a16="http://schemas.microsoft.com/office/drawing/2014/main" id="{EA5A0C49-2F9F-1341-AB30-BFA6DE13F77B}"/>
              </a:ext>
            </a:extLst>
          </p:cNvPr>
          <p:cNvPicPr/>
          <p:nvPr/>
        </p:nvPicPr>
        <p:blipFill rotWithShape="1">
          <a:blip r:embed="rId3"/>
          <a:srcRect l="10689" t="10219" r="8476" b="5901"/>
          <a:stretch/>
        </p:blipFill>
        <p:spPr>
          <a:xfrm>
            <a:off x="490937" y="985124"/>
            <a:ext cx="4260462" cy="5190009"/>
          </a:xfrm>
          <a:prstGeom prst="rect">
            <a:avLst/>
          </a:prstGeom>
        </p:spPr>
      </p:pic>
      <p:sp>
        <p:nvSpPr>
          <p:cNvPr id="2" name="矩形 1">
            <a:extLst>
              <a:ext uri="{FF2B5EF4-FFF2-40B4-BE49-F238E27FC236}">
                <a16:creationId xmlns:a16="http://schemas.microsoft.com/office/drawing/2014/main" id="{23550190-D147-6D48-9E39-CCF6939B603D}"/>
              </a:ext>
            </a:extLst>
          </p:cNvPr>
          <p:cNvSpPr/>
          <p:nvPr/>
        </p:nvSpPr>
        <p:spPr>
          <a:xfrm>
            <a:off x="1677898" y="6214358"/>
            <a:ext cx="9183691" cy="523220"/>
          </a:xfrm>
          <a:prstGeom prst="rect">
            <a:avLst/>
          </a:prstGeom>
        </p:spPr>
        <p:txBody>
          <a:bodyPr wrap="square">
            <a:spAutoFit/>
          </a:bodyPr>
          <a:lstStyle/>
          <a:p>
            <a:pPr lvl="0">
              <a:spcAft>
                <a:spcPts val="0"/>
              </a:spcAft>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2004</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年：中国肥胖问题工作组</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(Working Group on Obesity in China</a:t>
            </a:r>
            <a:r>
              <a:rPr lang="zh-CN" altLang="zh-CN"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WGOC)—P85-P95</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之间</a:t>
            </a:r>
            <a:endParaRPr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a:p>
            <a:pPr lvl="0">
              <a:spcAft>
                <a:spcPts val="0"/>
              </a:spcAft>
            </a:pP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 肥胖类型结合国家卫生行业标准</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《7</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18</a:t>
            </a:r>
            <a:r>
              <a:rPr lang="zh-CN" altLang="en-US" sz="1400" dirty="0">
                <a:latin typeface="Times New Roman" panose="02020603050405020304" pitchFamily="18" charset="0"/>
                <a:ea typeface="宋体" panose="02010600030101010101" pitchFamily="2" charset="-122"/>
                <a:cs typeface="Times New Roman" panose="02020603050405020304" pitchFamily="18" charset="0"/>
              </a:rPr>
              <a:t>岁儿童青少年高腰围筛查界值</a:t>
            </a:r>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》(WS/T 611—2018)—P90 </a:t>
            </a:r>
          </a:p>
        </p:txBody>
      </p:sp>
      <p:grpSp>
        <p:nvGrpSpPr>
          <p:cNvPr id="48" name="组合 47">
            <a:extLst>
              <a:ext uri="{FF2B5EF4-FFF2-40B4-BE49-F238E27FC236}">
                <a16:creationId xmlns:a16="http://schemas.microsoft.com/office/drawing/2014/main" id="{B8142464-A796-7E4F-A760-C3A612760B2D}"/>
              </a:ext>
            </a:extLst>
          </p:cNvPr>
          <p:cNvGrpSpPr/>
          <p:nvPr/>
        </p:nvGrpSpPr>
        <p:grpSpPr>
          <a:xfrm>
            <a:off x="5297118" y="3232494"/>
            <a:ext cx="3312166" cy="1292743"/>
            <a:chOff x="531801" y="3325188"/>
            <a:chExt cx="3312166" cy="1292743"/>
          </a:xfrm>
        </p:grpSpPr>
        <p:sp>
          <p:nvSpPr>
            <p:cNvPr id="49" name="矩形 48">
              <a:extLst>
                <a:ext uri="{FF2B5EF4-FFF2-40B4-BE49-F238E27FC236}">
                  <a16:creationId xmlns:a16="http://schemas.microsoft.com/office/drawing/2014/main" id="{4B4CC8DF-325A-CB41-8B61-6DF125929676}"/>
                </a:ext>
              </a:extLst>
            </p:cNvPr>
            <p:cNvSpPr/>
            <p:nvPr/>
          </p:nvSpPr>
          <p:spPr>
            <a:xfrm>
              <a:off x="531801" y="3830856"/>
              <a:ext cx="2566027" cy="787075"/>
            </a:xfrm>
            <a:prstGeom prst="rect">
              <a:avLst/>
            </a:prstGeom>
          </p:spPr>
          <p:txBody>
            <a:bodyPr wrap="square">
              <a:spAutoFit/>
              <a:scene3d>
                <a:camera prst="orthographicFront"/>
                <a:lightRig rig="threePt" dir="t"/>
              </a:scene3d>
              <a:sp3d contourW="12700"/>
            </a:bodyPr>
            <a:lstStyle/>
            <a:p>
              <a:pPr marL="285750" indent="-285750" algn="just">
                <a:lnSpc>
                  <a:spcPct val="150000"/>
                </a:lnSpc>
                <a:buFont typeface="Arial" panose="020B0604020202020204" pitchFamily="34" charset="0"/>
                <a:buChar char="•"/>
              </a:pPr>
              <a:r>
                <a:rPr lang="en-US" altLang="zh-CN" sz="1600" b="1" dirty="0">
                  <a:solidFill>
                    <a:schemeClr val="tx1">
                      <a:lumMod val="95000"/>
                      <a:lumOff val="5000"/>
                    </a:schemeClr>
                  </a:solidFill>
                </a:rPr>
                <a:t>BMI</a:t>
              </a:r>
              <a:r>
                <a:rPr lang="zh-CN" altLang="en-US" sz="1600" b="1" dirty="0">
                  <a:solidFill>
                    <a:schemeClr val="tx1">
                      <a:lumMod val="95000"/>
                      <a:lumOff val="5000"/>
                    </a:schemeClr>
                  </a:solidFill>
                </a:rPr>
                <a:t>正常，</a:t>
              </a:r>
              <a:r>
                <a:rPr lang="en-US" altLang="zh-CN" sz="1600" b="1" dirty="0" err="1">
                  <a:solidFill>
                    <a:schemeClr val="tx1">
                      <a:lumMod val="95000"/>
                      <a:lumOff val="5000"/>
                    </a:schemeClr>
                  </a:solidFill>
                </a:rPr>
                <a:t>WHtR</a:t>
              </a:r>
              <a:r>
                <a:rPr lang="zh-CN" altLang="en-US" sz="1600" b="1" dirty="0">
                  <a:solidFill>
                    <a:schemeClr val="tx1">
                      <a:lumMod val="95000"/>
                      <a:lumOff val="5000"/>
                    </a:schemeClr>
                  </a:solidFill>
                </a:rPr>
                <a:t>偏高</a:t>
              </a:r>
              <a:endParaRPr lang="en-US" altLang="zh-CN" sz="1600" b="1" dirty="0">
                <a:solidFill>
                  <a:schemeClr val="tx1">
                    <a:lumMod val="95000"/>
                    <a:lumOff val="5000"/>
                  </a:schemeClr>
                </a:solidFill>
              </a:endParaRPr>
            </a:p>
            <a:p>
              <a:pPr marL="285750" indent="-285750" algn="just">
                <a:lnSpc>
                  <a:spcPct val="150000"/>
                </a:lnSpc>
                <a:buFont typeface="Arial" panose="020B0604020202020204" pitchFamily="34" charset="0"/>
                <a:buChar char="•"/>
              </a:pPr>
              <a:r>
                <a:rPr lang="zh-CN" altLang="en-US" sz="1600" b="1" dirty="0">
                  <a:solidFill>
                    <a:schemeClr val="tx1">
                      <a:lumMod val="95000"/>
                      <a:lumOff val="5000"/>
                    </a:schemeClr>
                  </a:solidFill>
                </a:rPr>
                <a:t>非超重肥胖且腰围≥</a:t>
              </a:r>
              <a:r>
                <a:rPr lang="en-US" altLang="zh-CN" sz="1600" b="1" dirty="0">
                  <a:solidFill>
                    <a:schemeClr val="tx1">
                      <a:lumMod val="95000"/>
                      <a:lumOff val="5000"/>
                    </a:schemeClr>
                  </a:solidFill>
                </a:rPr>
                <a:t>P90 </a:t>
              </a:r>
              <a:endParaRPr lang="zh-CN" altLang="en-US" sz="1600" b="1" dirty="0">
                <a:solidFill>
                  <a:schemeClr val="tx1">
                    <a:lumMod val="95000"/>
                    <a:lumOff val="5000"/>
                  </a:schemeClr>
                </a:solidFill>
              </a:endParaRPr>
            </a:p>
          </p:txBody>
        </p:sp>
        <p:sp>
          <p:nvSpPr>
            <p:cNvPr id="50" name="矩形 49">
              <a:extLst>
                <a:ext uri="{FF2B5EF4-FFF2-40B4-BE49-F238E27FC236}">
                  <a16:creationId xmlns:a16="http://schemas.microsoft.com/office/drawing/2014/main" id="{549E4A6A-984D-7C4D-9A8E-8B34F21C50B8}"/>
                </a:ext>
              </a:extLst>
            </p:cNvPr>
            <p:cNvSpPr/>
            <p:nvPr/>
          </p:nvSpPr>
          <p:spPr>
            <a:xfrm>
              <a:off x="874713" y="3325188"/>
              <a:ext cx="2969254" cy="429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rPr>
                <a:t>中心型肥胖</a:t>
              </a:r>
            </a:p>
          </p:txBody>
        </p:sp>
      </p:grpSp>
      <p:grpSp>
        <p:nvGrpSpPr>
          <p:cNvPr id="51" name="组合 50">
            <a:extLst>
              <a:ext uri="{FF2B5EF4-FFF2-40B4-BE49-F238E27FC236}">
                <a16:creationId xmlns:a16="http://schemas.microsoft.com/office/drawing/2014/main" id="{707612C7-B98E-9C4A-B05F-BE621C5AE79A}"/>
              </a:ext>
            </a:extLst>
          </p:cNvPr>
          <p:cNvGrpSpPr/>
          <p:nvPr/>
        </p:nvGrpSpPr>
        <p:grpSpPr>
          <a:xfrm>
            <a:off x="8654518" y="3185398"/>
            <a:ext cx="2621447" cy="1273289"/>
            <a:chOff x="495240" y="3325188"/>
            <a:chExt cx="2621447" cy="1273289"/>
          </a:xfrm>
        </p:grpSpPr>
        <p:sp>
          <p:nvSpPr>
            <p:cNvPr id="52" name="矩形 51">
              <a:extLst>
                <a:ext uri="{FF2B5EF4-FFF2-40B4-BE49-F238E27FC236}">
                  <a16:creationId xmlns:a16="http://schemas.microsoft.com/office/drawing/2014/main" id="{6068010D-431A-F746-946C-646FE21EB4BC}"/>
                </a:ext>
              </a:extLst>
            </p:cNvPr>
            <p:cNvSpPr/>
            <p:nvPr/>
          </p:nvSpPr>
          <p:spPr>
            <a:xfrm>
              <a:off x="495240" y="3811402"/>
              <a:ext cx="2566027" cy="787075"/>
            </a:xfrm>
            <a:prstGeom prst="rect">
              <a:avLst/>
            </a:prstGeom>
          </p:spPr>
          <p:txBody>
            <a:bodyPr wrap="square">
              <a:spAutoFit/>
              <a:scene3d>
                <a:camera prst="orthographicFront"/>
                <a:lightRig rig="threePt" dir="t"/>
              </a:scene3d>
              <a:sp3d contourW="12700"/>
            </a:bodyPr>
            <a:lstStyle/>
            <a:p>
              <a:pPr marL="285750" indent="-285750" algn="just">
                <a:lnSpc>
                  <a:spcPct val="150000"/>
                </a:lnSpc>
                <a:buFont typeface="Arial" panose="020B0604020202020204" pitchFamily="34" charset="0"/>
                <a:buChar char="•"/>
              </a:pPr>
              <a:r>
                <a:rPr lang="en-US" altLang="zh-CN" sz="1600" b="1" dirty="0">
                  <a:solidFill>
                    <a:schemeClr val="tx1">
                      <a:lumMod val="95000"/>
                      <a:lumOff val="5000"/>
                    </a:schemeClr>
                  </a:solidFill>
                </a:rPr>
                <a:t>BMI</a:t>
              </a:r>
              <a:r>
                <a:rPr lang="zh-CN" altLang="en-US" sz="1600" b="1" dirty="0">
                  <a:solidFill>
                    <a:schemeClr val="tx1">
                      <a:lumMod val="95000"/>
                      <a:lumOff val="5000"/>
                    </a:schemeClr>
                  </a:solidFill>
                </a:rPr>
                <a:t>偏高，</a:t>
              </a:r>
              <a:r>
                <a:rPr lang="en-US" altLang="zh-CN" sz="1600" b="1" dirty="0" err="1">
                  <a:solidFill>
                    <a:schemeClr val="tx1">
                      <a:lumMod val="95000"/>
                      <a:lumOff val="5000"/>
                    </a:schemeClr>
                  </a:solidFill>
                </a:rPr>
                <a:t>WHtR</a:t>
              </a:r>
              <a:r>
                <a:rPr lang="zh-CN" altLang="en-US" sz="1600" b="1" dirty="0">
                  <a:solidFill>
                    <a:schemeClr val="tx1">
                      <a:lumMod val="95000"/>
                      <a:lumOff val="5000"/>
                    </a:schemeClr>
                  </a:solidFill>
                </a:rPr>
                <a:t>偏高</a:t>
              </a:r>
              <a:endParaRPr lang="en-US" altLang="zh-CN" sz="1600" b="1" dirty="0">
                <a:solidFill>
                  <a:schemeClr val="tx1">
                    <a:lumMod val="95000"/>
                    <a:lumOff val="5000"/>
                  </a:schemeClr>
                </a:solidFill>
              </a:endParaRPr>
            </a:p>
            <a:p>
              <a:pPr marL="285750" indent="-285750" algn="just">
                <a:lnSpc>
                  <a:spcPct val="150000"/>
                </a:lnSpc>
                <a:buFont typeface="Arial" panose="020B0604020202020204" pitchFamily="34" charset="0"/>
                <a:buChar char="•"/>
              </a:pPr>
              <a:r>
                <a:rPr lang="zh-CN" altLang="en-US" sz="1600" b="1" dirty="0">
                  <a:solidFill>
                    <a:schemeClr val="tx1">
                      <a:lumMod val="95000"/>
                      <a:lumOff val="5000"/>
                    </a:schemeClr>
                  </a:solidFill>
                </a:rPr>
                <a:t>超重肥胖且腰围≥</a:t>
              </a:r>
              <a:r>
                <a:rPr lang="en-US" altLang="zh-CN" sz="1600" b="1" dirty="0">
                  <a:solidFill>
                    <a:schemeClr val="tx1">
                      <a:lumMod val="95000"/>
                      <a:lumOff val="5000"/>
                    </a:schemeClr>
                  </a:solidFill>
                </a:rPr>
                <a:t>P90 </a:t>
              </a:r>
              <a:endParaRPr lang="zh-CN" altLang="en-US" sz="1600" b="1" dirty="0">
                <a:solidFill>
                  <a:schemeClr val="tx1">
                    <a:lumMod val="95000"/>
                    <a:lumOff val="5000"/>
                  </a:schemeClr>
                </a:solidFill>
              </a:endParaRPr>
            </a:p>
          </p:txBody>
        </p:sp>
        <p:sp>
          <p:nvSpPr>
            <p:cNvPr id="53" name="矩形 52">
              <a:extLst>
                <a:ext uri="{FF2B5EF4-FFF2-40B4-BE49-F238E27FC236}">
                  <a16:creationId xmlns:a16="http://schemas.microsoft.com/office/drawing/2014/main" id="{BC817F10-F3FB-894E-ABC5-143EE2773328}"/>
                </a:ext>
              </a:extLst>
            </p:cNvPr>
            <p:cNvSpPr/>
            <p:nvPr/>
          </p:nvSpPr>
          <p:spPr>
            <a:xfrm>
              <a:off x="874713" y="3325188"/>
              <a:ext cx="2241974" cy="429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tx1">
                      <a:lumMod val="65000"/>
                      <a:lumOff val="35000"/>
                    </a:schemeClr>
                  </a:solidFill>
                </a:rPr>
                <a:t>复合型肥胖</a:t>
              </a:r>
            </a:p>
          </p:txBody>
        </p:sp>
      </p:grpSp>
      <p:sp>
        <p:nvSpPr>
          <p:cNvPr id="5" name="矩形 4">
            <a:extLst>
              <a:ext uri="{FF2B5EF4-FFF2-40B4-BE49-F238E27FC236}">
                <a16:creationId xmlns:a16="http://schemas.microsoft.com/office/drawing/2014/main" id="{759ADC98-7008-8C4D-842B-BEB1D5B20E0B}"/>
              </a:ext>
            </a:extLst>
          </p:cNvPr>
          <p:cNvSpPr/>
          <p:nvPr/>
        </p:nvSpPr>
        <p:spPr>
          <a:xfrm>
            <a:off x="5580505" y="4775705"/>
            <a:ext cx="4998484" cy="396134"/>
          </a:xfrm>
          <a:prstGeom prst="rect">
            <a:avLst/>
          </a:prstGeom>
        </p:spPr>
        <p:txBody>
          <a:bodyPr wrap="none">
            <a:spAutoFit/>
          </a:bodyPr>
          <a:lstStyle/>
          <a:p>
            <a:pPr marL="285750" indent="-285750" algn="just">
              <a:lnSpc>
                <a:spcPct val="120000"/>
              </a:lnSpc>
              <a:buFont typeface="Arial" panose="020B0604020202020204" pitchFamily="34" charset="0"/>
              <a:buChar char="•"/>
            </a:pPr>
            <a:r>
              <a:rPr lang="zh-CN" altLang="en-US" b="1" dirty="0">
                <a:solidFill>
                  <a:schemeClr val="bg1">
                    <a:lumMod val="95000"/>
                  </a:schemeClr>
                </a:solidFill>
              </a:rPr>
              <a:t>将腰围≥相应性别、年龄组</a:t>
            </a:r>
            <a:r>
              <a:rPr lang="en-US" altLang="zh-CN" b="1" dirty="0">
                <a:solidFill>
                  <a:schemeClr val="bg1">
                    <a:lumMod val="95000"/>
                  </a:schemeClr>
                </a:solidFill>
              </a:rPr>
              <a:t>P90</a:t>
            </a:r>
            <a:r>
              <a:rPr lang="zh-CN" altLang="en-US" b="1" dirty="0">
                <a:solidFill>
                  <a:schemeClr val="bg1">
                    <a:lumMod val="95000"/>
                  </a:schemeClr>
                </a:solidFill>
              </a:rPr>
              <a:t>腰围界值点者 </a:t>
            </a:r>
          </a:p>
        </p:txBody>
      </p:sp>
    </p:spTree>
    <p:extLst>
      <p:ext uri="{BB962C8B-B14F-4D97-AF65-F5344CB8AC3E}">
        <p14:creationId xmlns:p14="http://schemas.microsoft.com/office/powerpoint/2010/main" val="1429376391"/>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ppt_x"/>
                                          </p:val>
                                        </p:tav>
                                        <p:tav tm="100000">
                                          <p:val>
                                            <p:strVal val="#ppt_x"/>
                                          </p:val>
                                        </p:tav>
                                      </p:tavLst>
                                    </p:anim>
                                    <p:anim calcmode="lin" valueType="num">
                                      <p:cBhvr additive="base">
                                        <p:cTn id="29" dur="500" fill="hold"/>
                                        <p:tgtEl>
                                          <p:spTgt spid="35"/>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 calcmode="lin" valueType="num">
                                      <p:cBhvr additive="base">
                                        <p:cTn id="32" dur="500" fill="hold"/>
                                        <p:tgtEl>
                                          <p:spTgt spid="41"/>
                                        </p:tgtEl>
                                        <p:attrNameLst>
                                          <p:attrName>ppt_x</p:attrName>
                                        </p:attrNameLst>
                                      </p:cBhvr>
                                      <p:tavLst>
                                        <p:tav tm="0">
                                          <p:val>
                                            <p:strVal val="#ppt_x"/>
                                          </p:val>
                                        </p:tav>
                                        <p:tav tm="100000">
                                          <p:val>
                                            <p:strVal val="#ppt_x"/>
                                          </p:val>
                                        </p:tav>
                                      </p:tavLst>
                                    </p:anim>
                                    <p:anim calcmode="lin" valueType="num">
                                      <p:cBhvr additive="base">
                                        <p:cTn id="33" dur="500" fill="hold"/>
                                        <p:tgtEl>
                                          <p:spTgt spid="41"/>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 presetClass="entr" presetSubtype="4"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childTnLst>
                          </p:cTn>
                        </p:par>
                        <p:par>
                          <p:cTn id="39" fill="hold">
                            <p:stCondLst>
                              <p:cond delay="1500"/>
                            </p:stCondLst>
                            <p:childTnLst>
                              <p:par>
                                <p:cTn id="40" presetID="2" presetClass="entr" presetSubtype="4"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 calcmode="lin" valueType="num">
                                      <p:cBhvr additive="base">
                                        <p:cTn id="42" dur="500" fill="hold"/>
                                        <p:tgtEl>
                                          <p:spTgt spid="51"/>
                                        </p:tgtEl>
                                        <p:attrNameLst>
                                          <p:attrName>ppt_x</p:attrName>
                                        </p:attrNameLst>
                                      </p:cBhvr>
                                      <p:tavLst>
                                        <p:tav tm="0">
                                          <p:val>
                                            <p:strVal val="#ppt_x"/>
                                          </p:val>
                                        </p:tav>
                                        <p:tav tm="100000">
                                          <p:val>
                                            <p:strVal val="#ppt_x"/>
                                          </p:val>
                                        </p:tav>
                                      </p:tavLst>
                                    </p:anim>
                                    <p:anim calcmode="lin" valueType="num">
                                      <p:cBhvr additive="base">
                                        <p:cTn id="43"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a:extLst>
              <a:ext uri="{FF2B5EF4-FFF2-40B4-BE49-F238E27FC236}">
                <a16:creationId xmlns:a16="http://schemas.microsoft.com/office/drawing/2014/main" id="{5DA08EBE-D407-46FB-AA96-350A4C306263}"/>
              </a:ext>
            </a:extLst>
          </p:cNvPr>
          <p:cNvSpPr txBox="1"/>
          <p:nvPr/>
        </p:nvSpPr>
        <p:spPr>
          <a:xfrm>
            <a:off x="1990028" y="266857"/>
            <a:ext cx="6411313"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ea typeface="+mj-ea"/>
              </a:rPr>
              <a:t>青少年超重肥胖</a:t>
            </a:r>
            <a:r>
              <a:rPr lang="en-US" altLang="zh-CN" sz="2800" b="1" dirty="0">
                <a:solidFill>
                  <a:srgbClr val="8B0012"/>
                </a:solidFill>
                <a:ea typeface="+mj-ea"/>
              </a:rPr>
              <a:t>—</a:t>
            </a:r>
            <a:r>
              <a:rPr lang="zh-CN" altLang="en-US" sz="2800" b="1" dirty="0">
                <a:solidFill>
                  <a:srgbClr val="8B0012"/>
                </a:solidFill>
                <a:ea typeface="+mj-ea"/>
              </a:rPr>
              <a:t>中国流行情况</a:t>
            </a:r>
            <a:endParaRPr lang="en-US" altLang="zh-CN" sz="2800" b="1" dirty="0">
              <a:solidFill>
                <a:srgbClr val="8B0012"/>
              </a:solidFill>
              <a:ea typeface="+mj-ea"/>
            </a:endParaRPr>
          </a:p>
        </p:txBody>
      </p:sp>
      <p:sp>
        <p:nvSpPr>
          <p:cNvPr id="3" name="灯片编号占位符 2"/>
          <p:cNvSpPr>
            <a:spLocks noGrp="1"/>
          </p:cNvSpPr>
          <p:nvPr>
            <p:ph type="sldNum" sz="quarter" idx="10"/>
          </p:nvPr>
        </p:nvSpPr>
        <p:spPr/>
        <p:txBody>
          <a:bodyPr/>
          <a:lstStyle/>
          <a:p>
            <a:fld id="{C5E5DF9E-B8B4-41B6-979F-54FEDD842CBF}" type="slidenum">
              <a:rPr lang="zh-CN" altLang="en-US" smtClean="0"/>
              <a:pPr/>
              <a:t>7</a:t>
            </a:fld>
            <a:endParaRPr lang="zh-CN" altLang="en-US" dirty="0"/>
          </a:p>
        </p:txBody>
      </p:sp>
      <p:sp>
        <p:nvSpPr>
          <p:cNvPr id="34" name="文本框 33">
            <a:extLst>
              <a:ext uri="{FF2B5EF4-FFF2-40B4-BE49-F238E27FC236}">
                <a16:creationId xmlns:a16="http://schemas.microsoft.com/office/drawing/2014/main" id="{2300AB3E-5DDD-BC49-B4DB-9A9B8E517B67}"/>
              </a:ext>
            </a:extLst>
          </p:cNvPr>
          <p:cNvSpPr txBox="1"/>
          <p:nvPr/>
        </p:nvSpPr>
        <p:spPr>
          <a:xfrm>
            <a:off x="1990028" y="723574"/>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b="1" dirty="0">
                <a:solidFill>
                  <a:schemeClr val="tx1">
                    <a:lumMod val="85000"/>
                    <a:lumOff val="15000"/>
                  </a:schemeClr>
                </a:solidFill>
                <a:latin typeface="+mj-ea"/>
                <a:ea typeface="+mj-ea"/>
              </a:rPr>
              <a:t>超重肥胖率</a:t>
            </a:r>
            <a:endParaRPr lang="en-US" altLang="zh-CN" sz="1400" b="1" dirty="0">
              <a:solidFill>
                <a:schemeClr val="tx1">
                  <a:lumMod val="85000"/>
                  <a:lumOff val="15000"/>
                </a:schemeClr>
              </a:solidFill>
              <a:latin typeface="+mj-ea"/>
              <a:ea typeface="+mj-ea"/>
            </a:endParaRPr>
          </a:p>
        </p:txBody>
      </p:sp>
      <p:sp>
        <p:nvSpPr>
          <p:cNvPr id="5" name="矩形 4">
            <a:extLst>
              <a:ext uri="{FF2B5EF4-FFF2-40B4-BE49-F238E27FC236}">
                <a16:creationId xmlns:a16="http://schemas.microsoft.com/office/drawing/2014/main" id="{40D2F671-C362-5247-8D9C-06D1CB228852}"/>
              </a:ext>
            </a:extLst>
          </p:cNvPr>
          <p:cNvSpPr/>
          <p:nvPr/>
        </p:nvSpPr>
        <p:spPr>
          <a:xfrm>
            <a:off x="869149" y="6192323"/>
            <a:ext cx="9580994" cy="600164"/>
          </a:xfrm>
          <a:prstGeom prst="rect">
            <a:avLst/>
          </a:prstGeom>
        </p:spPr>
        <p:txBody>
          <a:bodyPr wrap="square">
            <a:spAutoFit/>
          </a:bodyPr>
          <a:lstStyle/>
          <a:p>
            <a:pPr>
              <a:spcAft>
                <a:spcPts val="0"/>
              </a:spcAft>
            </a:pPr>
            <a:r>
              <a:rPr lang="en-US" altLang="zh-CN" sz="1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sz="1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赵文华</a:t>
            </a:r>
            <a:r>
              <a:rPr lang="en-US" altLang="zh-CN" sz="1100" dirty="0">
                <a:latin typeface="Times New Roman" panose="02020603050405020304" pitchFamily="18" charset="0"/>
                <a:ea typeface="宋体" panose="02010600030101010101" pitchFamily="2" charset="-122"/>
                <a:cs typeface="宋体" panose="02010600030101010101" pitchFamily="2" charset="-122"/>
              </a:rPr>
              <a:t>. </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防控儿童超重肥胖是一项十分紧迫的任务</a:t>
            </a:r>
            <a:r>
              <a:rPr lang="en-US" altLang="zh-CN" sz="1100" dirty="0">
                <a:latin typeface="Times New Roman" panose="02020603050405020304" pitchFamily="18" charset="0"/>
                <a:ea typeface="宋体" panose="02010600030101010101" pitchFamily="2" charset="-122"/>
                <a:cs typeface="宋体" panose="02010600030101010101" pitchFamily="2" charset="-122"/>
              </a:rPr>
              <a:t>. </a:t>
            </a:r>
            <a:r>
              <a:rPr lang="zh-CN" altLang="zh-CN" sz="1100" dirty="0">
                <a:latin typeface="Times New Roman" panose="02020603050405020304" pitchFamily="18" charset="0"/>
                <a:ea typeface="宋体" panose="02010600030101010101" pitchFamily="2" charset="-122"/>
                <a:cs typeface="Times New Roman" panose="02020603050405020304" pitchFamily="18" charset="0"/>
              </a:rPr>
              <a:t>中华流行病学杂志</a:t>
            </a:r>
            <a:r>
              <a:rPr lang="en-US" altLang="zh-CN" sz="1100" dirty="0">
                <a:latin typeface="Times New Roman" panose="02020603050405020304" pitchFamily="18" charset="0"/>
                <a:ea typeface="宋体" panose="02010600030101010101" pitchFamily="2" charset="-122"/>
                <a:cs typeface="宋体" panose="02010600030101010101" pitchFamily="2" charset="-122"/>
              </a:rPr>
              <a:t>, 2018, 39(6): 705-706</a:t>
            </a:r>
          </a:p>
          <a:p>
            <a:pPr>
              <a:spcAft>
                <a:spcPts val="0"/>
              </a:spcAft>
            </a:pPr>
            <a:r>
              <a:rPr lang="en-US" altLang="zh-CN" sz="1100" dirty="0">
                <a:latin typeface="Times New Roman" panose="02020603050405020304" pitchFamily="18" charset="0"/>
                <a:ea typeface="宋体" panose="02010600030101010101" pitchFamily="2" charset="-122"/>
                <a:cs typeface="宋体" panose="02010600030101010101" pitchFamily="2" charset="-122"/>
              </a:rPr>
              <a:t>[2] Pan, X. F. , Wang, L. , &amp;  Pan, A. . (2021). Epidemiology and determinants of obesity in china. The Lancet Diabetes &amp; Endocrinology, 9(6), 373-392.</a:t>
            </a:r>
          </a:p>
          <a:p>
            <a:pPr>
              <a:spcAft>
                <a:spcPts val="0"/>
              </a:spcAft>
            </a:pPr>
            <a:r>
              <a:rPr lang="en-US" altLang="zh-CN" sz="1100" dirty="0">
                <a:latin typeface="Times New Roman" panose="02020603050405020304" pitchFamily="18" charset="0"/>
                <a:ea typeface="宋体" panose="02010600030101010101" pitchFamily="2" charset="-122"/>
                <a:cs typeface="宋体" panose="02010600030101010101" pitchFamily="2" charset="-122"/>
              </a:rPr>
              <a:t>[3]</a:t>
            </a:r>
            <a:r>
              <a:rPr lang="zh-CN" altLang="en-US" sz="1100" dirty="0">
                <a:latin typeface="Times New Roman" panose="02020603050405020304" pitchFamily="18" charset="0"/>
                <a:ea typeface="宋体" panose="02010600030101010101" pitchFamily="2" charset="-122"/>
                <a:cs typeface="宋体" panose="02010600030101010101" pitchFamily="2" charset="-122"/>
              </a:rPr>
              <a:t> 陈贻珊</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en-US" sz="1100" dirty="0">
                <a:latin typeface="Times New Roman" panose="02020603050405020304" pitchFamily="18" charset="0"/>
                <a:ea typeface="宋体" panose="02010600030101010101" pitchFamily="2" charset="-122"/>
                <a:cs typeface="宋体" panose="02010600030101010101" pitchFamily="2" charset="-122"/>
              </a:rPr>
              <a:t>张一民</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en-US" sz="1100" dirty="0">
                <a:latin typeface="Times New Roman" panose="02020603050405020304" pitchFamily="18" charset="0"/>
                <a:ea typeface="宋体" panose="02010600030101010101" pitchFamily="2" charset="-122"/>
                <a:cs typeface="宋体" panose="02010600030101010101" pitchFamily="2" charset="-122"/>
              </a:rPr>
              <a:t>孔振兴</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en-US" sz="1100" dirty="0">
                <a:latin typeface="Times New Roman" panose="02020603050405020304" pitchFamily="18" charset="0"/>
                <a:ea typeface="宋体" panose="02010600030101010101" pitchFamily="2" charset="-122"/>
                <a:cs typeface="宋体" panose="02010600030101010101" pitchFamily="2" charset="-122"/>
              </a:rPr>
              <a:t>于晶晶</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en-US" sz="1100" dirty="0">
                <a:latin typeface="Times New Roman" panose="02020603050405020304" pitchFamily="18" charset="0"/>
                <a:ea typeface="宋体" panose="02010600030101010101" pitchFamily="2" charset="-122"/>
                <a:cs typeface="宋体" panose="02010600030101010101" pitchFamily="2" charset="-122"/>
              </a:rPr>
              <a:t>孙婷婷</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en-US" sz="1100" dirty="0">
                <a:latin typeface="Times New Roman" panose="02020603050405020304" pitchFamily="18" charset="0"/>
                <a:ea typeface="宋体" panose="02010600030101010101" pitchFamily="2" charset="-122"/>
                <a:cs typeface="宋体" panose="02010600030101010101" pitchFamily="2" charset="-122"/>
              </a:rPr>
              <a:t>张瀚月</a:t>
            </a:r>
            <a:r>
              <a:rPr lang="en-US" altLang="zh-CN" sz="1100" dirty="0">
                <a:latin typeface="Times New Roman" panose="02020603050405020304" pitchFamily="18" charset="0"/>
                <a:ea typeface="宋体" panose="02010600030101010101" pitchFamily="2" charset="-122"/>
                <a:cs typeface="宋体" panose="02010600030101010101" pitchFamily="2" charset="-122"/>
              </a:rPr>
              <a:t>.</a:t>
            </a:r>
            <a:r>
              <a:rPr lang="zh-CN" altLang="en-US" sz="1100" dirty="0">
                <a:latin typeface="Times New Roman" panose="02020603050405020304" pitchFamily="18" charset="0"/>
                <a:ea typeface="宋体" panose="02010600030101010101" pitchFamily="2" charset="-122"/>
                <a:cs typeface="宋体" panose="02010600030101010101" pitchFamily="2" charset="-122"/>
              </a:rPr>
              <a:t>我国儿童青少年超重、肥胖流行现状调查</a:t>
            </a:r>
            <a:r>
              <a:rPr lang="en-US" altLang="zh-CN" sz="1100" dirty="0">
                <a:latin typeface="Times New Roman" panose="02020603050405020304" pitchFamily="18" charset="0"/>
                <a:ea typeface="宋体" panose="02010600030101010101" pitchFamily="2" charset="-122"/>
                <a:cs typeface="宋体" panose="02010600030101010101" pitchFamily="2" charset="-122"/>
              </a:rPr>
              <a:t>[J].</a:t>
            </a:r>
            <a:r>
              <a:rPr lang="zh-CN" altLang="en-US" sz="1100" dirty="0">
                <a:latin typeface="Times New Roman" panose="02020603050405020304" pitchFamily="18" charset="0"/>
                <a:ea typeface="宋体" panose="02010600030101010101" pitchFamily="2" charset="-122"/>
                <a:cs typeface="宋体" panose="02010600030101010101" pitchFamily="2" charset="-122"/>
              </a:rPr>
              <a:t>中华疾病控制杂志</a:t>
            </a:r>
            <a:r>
              <a:rPr lang="en-US" altLang="zh-CN" sz="1100" dirty="0">
                <a:latin typeface="Times New Roman" panose="02020603050405020304" pitchFamily="18" charset="0"/>
                <a:ea typeface="宋体" panose="02010600030101010101" pitchFamily="2" charset="-122"/>
                <a:cs typeface="宋体" panose="02010600030101010101" pitchFamily="2" charset="-122"/>
              </a:rPr>
              <a:t>,2017,21(09):866-869+878.</a:t>
            </a:r>
            <a:endParaRPr lang="en-US" altLang="zh-CN" sz="1100" dirty="0">
              <a:effectLst/>
              <a:latin typeface="Times New Roman" panose="02020603050405020304" pitchFamily="18" charset="0"/>
              <a:ea typeface="宋体" panose="02010600030101010101" pitchFamily="2" charset="-122"/>
              <a:cs typeface="宋体" panose="02010600030101010101" pitchFamily="2" charset="-122"/>
            </a:endParaRPr>
          </a:p>
        </p:txBody>
      </p:sp>
      <p:grpSp>
        <p:nvGrpSpPr>
          <p:cNvPr id="9" name="组合 8">
            <a:extLst>
              <a:ext uri="{FF2B5EF4-FFF2-40B4-BE49-F238E27FC236}">
                <a16:creationId xmlns:a16="http://schemas.microsoft.com/office/drawing/2014/main" id="{37567EE2-6762-0D45-84E1-31AE85A101E7}"/>
              </a:ext>
            </a:extLst>
          </p:cNvPr>
          <p:cNvGrpSpPr/>
          <p:nvPr/>
        </p:nvGrpSpPr>
        <p:grpSpPr>
          <a:xfrm>
            <a:off x="-18554" y="1188804"/>
            <a:ext cx="12192000" cy="2346095"/>
            <a:chOff x="0" y="1363533"/>
            <a:chExt cx="12192000" cy="2346095"/>
          </a:xfrm>
        </p:grpSpPr>
        <p:sp>
          <p:nvSpPr>
            <p:cNvPr id="6" name="矩形 5">
              <a:extLst>
                <a:ext uri="{FF2B5EF4-FFF2-40B4-BE49-F238E27FC236}">
                  <a16:creationId xmlns:a16="http://schemas.microsoft.com/office/drawing/2014/main" id="{5994925F-8284-6C48-8870-394F09DDFD34}"/>
                </a:ext>
              </a:extLst>
            </p:cNvPr>
            <p:cNvSpPr/>
            <p:nvPr/>
          </p:nvSpPr>
          <p:spPr>
            <a:xfrm>
              <a:off x="0" y="1363533"/>
              <a:ext cx="12192000" cy="871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62" name="组合 61">
              <a:extLst>
                <a:ext uri="{FF2B5EF4-FFF2-40B4-BE49-F238E27FC236}">
                  <a16:creationId xmlns:a16="http://schemas.microsoft.com/office/drawing/2014/main" id="{CCA1F02E-7704-4AAE-A180-0AD8F9566011}"/>
                </a:ext>
              </a:extLst>
            </p:cNvPr>
            <p:cNvGrpSpPr/>
            <p:nvPr/>
          </p:nvGrpSpPr>
          <p:grpSpPr>
            <a:xfrm>
              <a:off x="410402" y="1399553"/>
              <a:ext cx="6646622" cy="2203146"/>
              <a:chOff x="-840588" y="1903128"/>
              <a:chExt cx="6646622" cy="2203146"/>
            </a:xfrm>
          </p:grpSpPr>
          <p:sp>
            <p:nvSpPr>
              <p:cNvPr id="63" name="矩形 62">
                <a:extLst>
                  <a:ext uri="{FF2B5EF4-FFF2-40B4-BE49-F238E27FC236}">
                    <a16:creationId xmlns:a16="http://schemas.microsoft.com/office/drawing/2014/main" id="{A8942FD5-72AF-47B1-BC34-A47B6F13A633}"/>
                  </a:ext>
                </a:extLst>
              </p:cNvPr>
              <p:cNvSpPr/>
              <p:nvPr/>
            </p:nvSpPr>
            <p:spPr>
              <a:xfrm>
                <a:off x="-840588" y="2832399"/>
                <a:ext cx="6646622" cy="1273875"/>
              </a:xfrm>
              <a:prstGeom prst="rect">
                <a:avLst/>
              </a:prstGeom>
            </p:spPr>
            <p:txBody>
              <a:bodyPr wrap="square">
                <a:spAutoFit/>
                <a:scene3d>
                  <a:camera prst="orthographicFront"/>
                  <a:lightRig rig="threePt" dir="t"/>
                </a:scene3d>
                <a:sp3d contourW="12700"/>
              </a:bodyPr>
              <a:lstStyle/>
              <a:p>
                <a:pPr marL="342900" indent="-342900" algn="just">
                  <a:lnSpc>
                    <a:spcPct val="150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2002</a:t>
                </a:r>
                <a:r>
                  <a:rPr lang="zh-CN" altLang="en-US" dirty="0">
                    <a:latin typeface="Times New Roman" panose="02020603050405020304" pitchFamily="18" charset="0"/>
                    <a:ea typeface="SimSun" panose="02010600030101010101" pitchFamily="2" charset="-122"/>
                    <a:cs typeface="Times New Roman" panose="02020603050405020304" pitchFamily="18" charset="0"/>
                  </a:rPr>
                  <a:t>年：超重肥胖检出率合计为</a:t>
                </a:r>
                <a:r>
                  <a:rPr lang="en-US" altLang="zh-CN" dirty="0">
                    <a:latin typeface="Times New Roman" panose="02020603050405020304" pitchFamily="18" charset="0"/>
                    <a:ea typeface="SimSun" panose="02010600030101010101" pitchFamily="2" charset="-122"/>
                    <a:cs typeface="Times New Roman" panose="02020603050405020304" pitchFamily="18" charset="0"/>
                  </a:rPr>
                  <a:t>6.6%</a:t>
                </a:r>
              </a:p>
              <a:p>
                <a:pPr marL="342900" indent="-342900" algn="just">
                  <a:lnSpc>
                    <a:spcPct val="150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2012</a:t>
                </a:r>
                <a:r>
                  <a:rPr lang="zh-CN" altLang="en-US" dirty="0">
                    <a:latin typeface="Times New Roman" panose="02020603050405020304" pitchFamily="18" charset="0"/>
                    <a:ea typeface="SimSun" panose="02010600030101010101" pitchFamily="2" charset="-122"/>
                    <a:cs typeface="Times New Roman" panose="02020603050405020304" pitchFamily="18" charset="0"/>
                  </a:rPr>
                  <a:t>年：增长到</a:t>
                </a:r>
                <a:r>
                  <a:rPr lang="en-US" altLang="zh-CN" dirty="0">
                    <a:latin typeface="Times New Roman" panose="02020603050405020304" pitchFamily="18" charset="0"/>
                    <a:ea typeface="SimSun" panose="02010600030101010101" pitchFamily="2" charset="-122"/>
                    <a:cs typeface="Times New Roman" panose="02020603050405020304" pitchFamily="18" charset="0"/>
                  </a:rPr>
                  <a:t>15.8%</a:t>
                </a:r>
              </a:p>
              <a:p>
                <a:pPr marL="342900" indent="-342900" algn="just">
                  <a:lnSpc>
                    <a:spcPct val="150000"/>
                  </a:lnSpc>
                  <a:buFont typeface="Arial" panose="020B0604020202020204" pitchFamily="34" charset="0"/>
                  <a:buChar char="•"/>
                </a:pPr>
                <a:r>
                  <a:rPr lang="zh-CN" altLang="en-US" dirty="0">
                    <a:latin typeface="Times New Roman" panose="02020603050405020304" pitchFamily="18" charset="0"/>
                    <a:ea typeface="SimSun" panose="02010600030101010101" pitchFamily="2" charset="-122"/>
                    <a:cs typeface="Times New Roman" panose="02020603050405020304" pitchFamily="18" charset="0"/>
                  </a:rPr>
                  <a:t>是超过美国儿童青少年超重肥胖率增长速度的最快时期</a:t>
                </a:r>
              </a:p>
            </p:txBody>
          </p:sp>
          <p:sp>
            <p:nvSpPr>
              <p:cNvPr id="64" name="矩形 63">
                <a:extLst>
                  <a:ext uri="{FF2B5EF4-FFF2-40B4-BE49-F238E27FC236}">
                    <a16:creationId xmlns:a16="http://schemas.microsoft.com/office/drawing/2014/main" id="{2EBCBB7F-788A-4237-AFD4-BC2503291A6E}"/>
                  </a:ext>
                </a:extLst>
              </p:cNvPr>
              <p:cNvSpPr/>
              <p:nvPr/>
            </p:nvSpPr>
            <p:spPr>
              <a:xfrm>
                <a:off x="199999" y="1903128"/>
                <a:ext cx="4565449" cy="799130"/>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2000" b="1" dirty="0">
                    <a:solidFill>
                      <a:schemeClr val="bg1">
                        <a:lumMod val="95000"/>
                      </a:schemeClr>
                    </a:solidFill>
                  </a:rPr>
                  <a:t>2002-2012</a:t>
                </a:r>
                <a:r>
                  <a:rPr lang="zh-CN" altLang="en-US" sz="2000" b="1" dirty="0">
                    <a:solidFill>
                      <a:schemeClr val="bg1">
                        <a:lumMod val="95000"/>
                      </a:schemeClr>
                    </a:solidFill>
                  </a:rPr>
                  <a:t>年中国青少年超重</a:t>
                </a:r>
                <a:endParaRPr lang="en-US" altLang="zh-CN" sz="2000" b="1" dirty="0">
                  <a:solidFill>
                    <a:schemeClr val="bg1">
                      <a:lumMod val="95000"/>
                    </a:schemeClr>
                  </a:solidFill>
                </a:endParaRPr>
              </a:p>
              <a:p>
                <a:pPr algn="just">
                  <a:lnSpc>
                    <a:spcPct val="120000"/>
                  </a:lnSpc>
                </a:pPr>
                <a:r>
                  <a:rPr lang="zh-CN" altLang="en-US" sz="2000" b="1" dirty="0">
                    <a:solidFill>
                      <a:schemeClr val="bg1">
                        <a:lumMod val="95000"/>
                      </a:schemeClr>
                    </a:solidFill>
                  </a:rPr>
                  <a:t>肥胖率增长速度最快</a:t>
                </a:r>
              </a:p>
            </p:txBody>
          </p:sp>
        </p:grpSp>
        <p:grpSp>
          <p:nvGrpSpPr>
            <p:cNvPr id="25" name="组合 24">
              <a:extLst>
                <a:ext uri="{FF2B5EF4-FFF2-40B4-BE49-F238E27FC236}">
                  <a16:creationId xmlns:a16="http://schemas.microsoft.com/office/drawing/2014/main" id="{7FC71A15-5918-4EA5-9D05-E3A836B8F801}"/>
                </a:ext>
              </a:extLst>
            </p:cNvPr>
            <p:cNvGrpSpPr/>
            <p:nvPr/>
          </p:nvGrpSpPr>
          <p:grpSpPr>
            <a:xfrm>
              <a:off x="6745261" y="1465294"/>
              <a:ext cx="4922644" cy="2244334"/>
              <a:chOff x="-290443" y="1968869"/>
              <a:chExt cx="4922644" cy="2244334"/>
            </a:xfrm>
          </p:grpSpPr>
          <p:sp>
            <p:nvSpPr>
              <p:cNvPr id="27" name="矩形 26">
                <a:extLst>
                  <a:ext uri="{FF2B5EF4-FFF2-40B4-BE49-F238E27FC236}">
                    <a16:creationId xmlns:a16="http://schemas.microsoft.com/office/drawing/2014/main" id="{BBA5CB1B-E99D-42C5-AF8D-D2AD36B142FB}"/>
                  </a:ext>
                </a:extLst>
              </p:cNvPr>
              <p:cNvSpPr/>
              <p:nvPr/>
            </p:nvSpPr>
            <p:spPr>
              <a:xfrm>
                <a:off x="-290443" y="2927017"/>
                <a:ext cx="4922644" cy="1286186"/>
              </a:xfrm>
              <a:prstGeom prst="rect">
                <a:avLst/>
              </a:prstGeom>
            </p:spPr>
            <p:txBody>
              <a:bodyPr wrap="square">
                <a:spAutoFit/>
                <a:scene3d>
                  <a:camera prst="orthographicFront"/>
                  <a:lightRig rig="threePt" dir="t"/>
                </a:scene3d>
                <a:sp3d contourW="12700"/>
              </a:bodyPr>
              <a:lstStyle/>
              <a:p>
                <a:pPr marL="342900" indent="-342900">
                  <a:lnSpc>
                    <a:spcPct val="150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2015-2019</a:t>
                </a:r>
                <a:r>
                  <a:rPr lang="zh-CN" altLang="en-US" dirty="0">
                    <a:latin typeface="Times New Roman" panose="02020603050405020304" pitchFamily="18" charset="0"/>
                    <a:ea typeface="SimSun" panose="02010600030101010101" pitchFamily="2" charset="-122"/>
                    <a:cs typeface="Times New Roman" panose="02020603050405020304" pitchFamily="18" charset="0"/>
                  </a:rPr>
                  <a:t>年</a:t>
                </a:r>
                <a:r>
                  <a:rPr lang="en-US" altLang="zh-CN" dirty="0">
                    <a:latin typeface="Times New Roman" panose="02020603050405020304" pitchFamily="18" charset="0"/>
                    <a:ea typeface="SimSun" panose="02010600030101010101" pitchFamily="2" charset="-122"/>
                    <a:cs typeface="Times New Roman" panose="02020603050405020304" pitchFamily="18" charset="0"/>
                  </a:rPr>
                  <a:t>CNNS </a:t>
                </a:r>
                <a:r>
                  <a:rPr lang="zh-CN" altLang="en-US" dirty="0">
                    <a:latin typeface="Times New Roman" panose="02020603050405020304" pitchFamily="18" charset="0"/>
                    <a:ea typeface="SimSun" panose="02010600030101010101" pitchFamily="2" charset="-122"/>
                    <a:cs typeface="Times New Roman" panose="02020603050405020304" pitchFamily="18" charset="0"/>
                  </a:rPr>
                  <a:t>和 </a:t>
                </a:r>
                <a:r>
                  <a:rPr lang="en-US" altLang="zh-CN" dirty="0">
                    <a:latin typeface="Times New Roman" panose="02020603050405020304" pitchFamily="18" charset="0"/>
                    <a:ea typeface="SimSun" panose="02010600030101010101" pitchFamily="2" charset="-122"/>
                    <a:cs typeface="Times New Roman" panose="02020603050405020304" pitchFamily="18" charset="0"/>
                  </a:rPr>
                  <a:t>CCDRFS </a:t>
                </a:r>
                <a:r>
                  <a:rPr lang="zh-CN" altLang="en-US" dirty="0">
                    <a:latin typeface="Times New Roman" panose="02020603050405020304" pitchFamily="18" charset="0"/>
                    <a:ea typeface="SimSun" panose="02010600030101010101" pitchFamily="2" charset="-122"/>
                    <a:cs typeface="Times New Roman" panose="02020603050405020304" pitchFamily="18" charset="0"/>
                  </a:rPr>
                  <a:t>数据合并</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dirty="0">
                    <a:latin typeface="Times New Roman" panose="02020603050405020304" pitchFamily="18" charset="0"/>
                    <a:ea typeface="SimSun" panose="02010600030101010101" pitchFamily="2" charset="-122"/>
                    <a:cs typeface="Times New Roman" panose="02020603050405020304" pitchFamily="18" charset="0"/>
                  </a:rPr>
                  <a:t>6-17</a:t>
                </a:r>
                <a:r>
                  <a:rPr lang="zh-CN" altLang="en-US" dirty="0">
                    <a:latin typeface="Times New Roman" panose="02020603050405020304" pitchFamily="18" charset="0"/>
                    <a:ea typeface="SimSun" panose="02010600030101010101" pitchFamily="2" charset="-122"/>
                    <a:cs typeface="Times New Roman" panose="02020603050405020304" pitchFamily="18" charset="0"/>
                  </a:rPr>
                  <a:t>岁：超重</a:t>
                </a:r>
                <a:r>
                  <a:rPr lang="en-US" altLang="zh-CN" dirty="0">
                    <a:latin typeface="Times New Roman" panose="02020603050405020304" pitchFamily="18" charset="0"/>
                    <a:ea typeface="SimSun" panose="02010600030101010101" pitchFamily="2" charset="-122"/>
                    <a:cs typeface="Times New Roman" panose="02020603050405020304" pitchFamily="18" charset="0"/>
                  </a:rPr>
                  <a:t>11.1%</a:t>
                </a:r>
                <a:r>
                  <a:rPr lang="zh-CN" altLang="en-US" dirty="0">
                    <a:latin typeface="Times New Roman" panose="02020603050405020304" pitchFamily="18" charset="0"/>
                    <a:ea typeface="SimSun" panose="02010600030101010101" pitchFamily="2" charset="-122"/>
                    <a:cs typeface="Times New Roman" panose="02020603050405020304" pitchFamily="18" charset="0"/>
                  </a:rPr>
                  <a:t>，肥胖</a:t>
                </a:r>
                <a:r>
                  <a:rPr lang="en-US" altLang="zh-CN" dirty="0">
                    <a:latin typeface="Times New Roman" panose="02020603050405020304" pitchFamily="18" charset="0"/>
                    <a:ea typeface="SimSun" panose="02010600030101010101" pitchFamily="2" charset="-122"/>
                    <a:cs typeface="Times New Roman" panose="02020603050405020304" pitchFamily="18" charset="0"/>
                  </a:rPr>
                  <a:t>7.9%</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r>
                  <a:rPr lang="en-US" altLang="zh-CN" dirty="0">
                    <a:latin typeface="Times New Roman" panose="02020603050405020304" pitchFamily="18" charset="0"/>
                    <a:ea typeface="SimSun" panose="02010600030101010101" pitchFamily="2" charset="-122"/>
                    <a:cs typeface="Times New Roman" panose="02020603050405020304" pitchFamily="18" charset="0"/>
                  </a:rPr>
                  <a:t>Pan et al, 2021, Lancet</a:t>
                </a:r>
                <a:r>
                  <a:rPr lang="zh-CN" altLang="en-US"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28" name="矩形 27">
                <a:extLst>
                  <a:ext uri="{FF2B5EF4-FFF2-40B4-BE49-F238E27FC236}">
                    <a16:creationId xmlns:a16="http://schemas.microsoft.com/office/drawing/2014/main" id="{9A36785C-3028-47AC-B72B-34114E63F852}"/>
                  </a:ext>
                </a:extLst>
              </p:cNvPr>
              <p:cNvSpPr/>
              <p:nvPr/>
            </p:nvSpPr>
            <p:spPr>
              <a:xfrm>
                <a:off x="431723" y="1968869"/>
                <a:ext cx="3862881" cy="799130"/>
              </a:xfrm>
              <a:prstGeom prst="rect">
                <a:avLst/>
              </a:prstGeom>
            </p:spPr>
            <p:txBody>
              <a:bodyPr wrap="square">
                <a:spAutoFit/>
                <a:scene3d>
                  <a:camera prst="orthographicFront"/>
                  <a:lightRig rig="threePt" dir="t"/>
                </a:scene3d>
                <a:sp3d contourW="12700"/>
              </a:bodyPr>
              <a:lstStyle/>
              <a:p>
                <a:pPr>
                  <a:lnSpc>
                    <a:spcPct val="120000"/>
                  </a:lnSpc>
                </a:pPr>
                <a:r>
                  <a:rPr lang="en-US" altLang="zh-CN" sz="2000" b="1" dirty="0">
                    <a:solidFill>
                      <a:schemeClr val="bg1"/>
                    </a:solidFill>
                  </a:rPr>
                  <a:t>2015-2019</a:t>
                </a:r>
                <a:r>
                  <a:rPr lang="zh-CN" altLang="en-US" sz="2000" b="1" dirty="0">
                    <a:solidFill>
                      <a:schemeClr val="bg1"/>
                    </a:solidFill>
                  </a:rPr>
                  <a:t>年最新全国青少年超重肥胖流行水平分析</a:t>
                </a:r>
              </a:p>
            </p:txBody>
          </p:sp>
        </p:grpSp>
        <p:sp>
          <p:nvSpPr>
            <p:cNvPr id="42" name="椭圆 25">
              <a:extLst>
                <a:ext uri="{FF2B5EF4-FFF2-40B4-BE49-F238E27FC236}">
                  <a16:creationId xmlns:a16="http://schemas.microsoft.com/office/drawing/2014/main" id="{0006FAA7-CFEE-4EF8-8FE6-76AE540A4CD0}"/>
                </a:ext>
              </a:extLst>
            </p:cNvPr>
            <p:cNvSpPr/>
            <p:nvPr/>
          </p:nvSpPr>
          <p:spPr>
            <a:xfrm>
              <a:off x="6625264" y="1602001"/>
              <a:ext cx="431760" cy="431760"/>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6" name="椭圆 20">
              <a:extLst>
                <a:ext uri="{FF2B5EF4-FFF2-40B4-BE49-F238E27FC236}">
                  <a16:creationId xmlns:a16="http://schemas.microsoft.com/office/drawing/2014/main" id="{97B1355C-DB88-4146-A568-E499DC8DC015}"/>
                </a:ext>
              </a:extLst>
            </p:cNvPr>
            <p:cNvSpPr/>
            <p:nvPr/>
          </p:nvSpPr>
          <p:spPr>
            <a:xfrm>
              <a:off x="725881" y="1647559"/>
              <a:ext cx="431760" cy="431758"/>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7" name="组合 46">
            <a:extLst>
              <a:ext uri="{FF2B5EF4-FFF2-40B4-BE49-F238E27FC236}">
                <a16:creationId xmlns:a16="http://schemas.microsoft.com/office/drawing/2014/main" id="{F066440C-4ECA-5D45-B2D1-9974C9A133FF}"/>
              </a:ext>
            </a:extLst>
          </p:cNvPr>
          <p:cNvGrpSpPr/>
          <p:nvPr/>
        </p:nvGrpSpPr>
        <p:grpSpPr>
          <a:xfrm>
            <a:off x="-18554" y="3771263"/>
            <a:ext cx="12192000" cy="2226391"/>
            <a:chOff x="0" y="1363534"/>
            <a:chExt cx="12192000" cy="2226391"/>
          </a:xfrm>
        </p:grpSpPr>
        <p:sp>
          <p:nvSpPr>
            <p:cNvPr id="48" name="矩形 47">
              <a:extLst>
                <a:ext uri="{FF2B5EF4-FFF2-40B4-BE49-F238E27FC236}">
                  <a16:creationId xmlns:a16="http://schemas.microsoft.com/office/drawing/2014/main" id="{F728357D-845E-DC46-B60D-8259F7658600}"/>
                </a:ext>
              </a:extLst>
            </p:cNvPr>
            <p:cNvSpPr/>
            <p:nvPr/>
          </p:nvSpPr>
          <p:spPr>
            <a:xfrm>
              <a:off x="0" y="1363534"/>
              <a:ext cx="12192000" cy="5677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49" name="组合 48">
              <a:extLst>
                <a:ext uri="{FF2B5EF4-FFF2-40B4-BE49-F238E27FC236}">
                  <a16:creationId xmlns:a16="http://schemas.microsoft.com/office/drawing/2014/main" id="{924CDD0C-51A5-1A40-8BB0-2CD1DF30BDBF}"/>
                </a:ext>
              </a:extLst>
            </p:cNvPr>
            <p:cNvGrpSpPr/>
            <p:nvPr/>
          </p:nvGrpSpPr>
          <p:grpSpPr>
            <a:xfrm>
              <a:off x="356345" y="1395679"/>
              <a:ext cx="11257309" cy="2194246"/>
              <a:chOff x="-894645" y="1899254"/>
              <a:chExt cx="11257309" cy="2194246"/>
            </a:xfrm>
          </p:grpSpPr>
          <p:sp>
            <p:nvSpPr>
              <p:cNvPr id="57" name="矩形 56">
                <a:extLst>
                  <a:ext uri="{FF2B5EF4-FFF2-40B4-BE49-F238E27FC236}">
                    <a16:creationId xmlns:a16="http://schemas.microsoft.com/office/drawing/2014/main" id="{36DBCD45-919A-3E4A-8414-B85812B27928}"/>
                  </a:ext>
                </a:extLst>
              </p:cNvPr>
              <p:cNvSpPr/>
              <p:nvPr/>
            </p:nvSpPr>
            <p:spPr>
              <a:xfrm>
                <a:off x="-894645" y="2404127"/>
                <a:ext cx="5765298" cy="1689373"/>
              </a:xfrm>
              <a:prstGeom prst="rect">
                <a:avLst/>
              </a:prstGeom>
            </p:spPr>
            <p:txBody>
              <a:bodyPr wrap="square">
                <a:spAutoFit/>
                <a:scene3d>
                  <a:camera prst="orthographicFront"/>
                  <a:lightRig rig="threePt" dir="t"/>
                </a:scene3d>
                <a:sp3d contourW="12700"/>
              </a:bodyPr>
              <a:lstStyle/>
              <a:p>
                <a:pPr marL="342900" indent="-342900" algn="just">
                  <a:lnSpc>
                    <a:spcPct val="150000"/>
                  </a:lnSpc>
                  <a:buFont typeface="Arial" panose="020B0604020202020204" pitchFamily="34" charset="0"/>
                  <a:buChar char="•"/>
                </a:pPr>
                <a:r>
                  <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2013</a:t>
                </a:r>
                <a:r>
                  <a:rPr lang="zh-CN" altLang="en-US"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年：肥胖率</a:t>
                </a:r>
                <a:r>
                  <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7.1%</a:t>
                </a:r>
                <a:r>
                  <a:rPr lang="zh-CN" altLang="en-US"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，超重率</a:t>
                </a:r>
                <a:r>
                  <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12.2%</a:t>
                </a:r>
              </a:p>
              <a:p>
                <a:pPr marL="342900" indent="-342900" algn="just">
                  <a:lnSpc>
                    <a:spcPct val="150000"/>
                  </a:lnSpc>
                  <a:buFont typeface="Arial" panose="020B0604020202020204" pitchFamily="34" charset="0"/>
                  <a:buChar char="•"/>
                </a:pPr>
                <a:r>
                  <a:rPr lang="zh-CN" altLang="en-US"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男生超重肥胖率普遍高于女生</a:t>
                </a:r>
                <a:endPar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endParaRPr>
              </a:p>
              <a:p>
                <a:pPr marL="800100" lvl="1" indent="-342900" algn="just">
                  <a:lnSpc>
                    <a:spcPct val="150000"/>
                  </a:lnSpc>
                  <a:buFont typeface="Arial" panose="020B0604020202020204" pitchFamily="34" charset="0"/>
                  <a:buChar char="•"/>
                </a:pPr>
                <a:r>
                  <a:rPr lang="zh-CN" altLang="en-US"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肥胖率：男生为</a:t>
                </a:r>
                <a:r>
                  <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9.1%</a:t>
                </a:r>
                <a:r>
                  <a:rPr lang="zh-CN" altLang="en-US"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、女生为</a:t>
                </a:r>
                <a:r>
                  <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5.2%</a:t>
                </a:r>
              </a:p>
              <a:p>
                <a:pPr marL="800100" lvl="1" indent="-342900" algn="just">
                  <a:lnSpc>
                    <a:spcPct val="150000"/>
                  </a:lnSpc>
                  <a:buFont typeface="Arial" panose="020B0604020202020204" pitchFamily="34" charset="0"/>
                  <a:buChar char="•"/>
                </a:pPr>
                <a:r>
                  <a:rPr lang="zh-CN" altLang="en-US"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超重率：男生为</a:t>
                </a:r>
                <a:r>
                  <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14.6%</a:t>
                </a:r>
                <a:r>
                  <a:rPr lang="zh-CN" altLang="en-US"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、女生为</a:t>
                </a:r>
                <a:r>
                  <a:rPr lang="en-US" altLang="zh-CN" dirty="0">
                    <a:solidFill>
                      <a:schemeClr val="tx1">
                        <a:lumMod val="95000"/>
                        <a:lumOff val="5000"/>
                      </a:schemeClr>
                    </a:solidFill>
                    <a:latin typeface="Times New Roman" panose="02020603050405020304" pitchFamily="18" charset="0"/>
                    <a:ea typeface="SimSun" panose="02010600030101010101" pitchFamily="2" charset="-122"/>
                    <a:cs typeface="Times New Roman" panose="02020603050405020304" pitchFamily="18" charset="0"/>
                  </a:rPr>
                  <a:t>9.8%</a:t>
                </a:r>
              </a:p>
            </p:txBody>
          </p:sp>
          <p:sp>
            <p:nvSpPr>
              <p:cNvPr id="65" name="矩形 64">
                <a:extLst>
                  <a:ext uri="{FF2B5EF4-FFF2-40B4-BE49-F238E27FC236}">
                    <a16:creationId xmlns:a16="http://schemas.microsoft.com/office/drawing/2014/main" id="{8B678DAC-5C9D-B847-85D7-7A7E0FE837D9}"/>
                  </a:ext>
                </a:extLst>
              </p:cNvPr>
              <p:cNvSpPr/>
              <p:nvPr/>
            </p:nvSpPr>
            <p:spPr>
              <a:xfrm>
                <a:off x="145748" y="1899254"/>
                <a:ext cx="10216916" cy="42979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2000" b="1" dirty="0">
                    <a:solidFill>
                      <a:schemeClr val="bg1">
                        <a:lumMod val="95000"/>
                      </a:schemeClr>
                    </a:solidFill>
                  </a:rPr>
                  <a:t>根据</a:t>
                </a:r>
                <a:r>
                  <a:rPr lang="en-US" altLang="zh-CN" sz="2000" b="1" dirty="0">
                    <a:solidFill>
                      <a:schemeClr val="bg1">
                        <a:lumMod val="95000"/>
                      </a:schemeClr>
                    </a:solidFill>
                  </a:rPr>
                  <a:t>2013</a:t>
                </a:r>
                <a:r>
                  <a:rPr lang="zh-CN" altLang="en-US" sz="2000" b="1" dirty="0">
                    <a:solidFill>
                      <a:schemeClr val="bg1">
                        <a:lumMod val="95000"/>
                      </a:schemeClr>
                    </a:solidFill>
                  </a:rPr>
                  <a:t>年</a:t>
                </a:r>
                <a:r>
                  <a:rPr lang="en-US" altLang="zh-CN" sz="2000" b="1" dirty="0">
                    <a:solidFill>
                      <a:schemeClr val="bg1">
                        <a:lumMod val="95000"/>
                      </a:schemeClr>
                    </a:solidFill>
                  </a:rPr>
                  <a:t>《</a:t>
                </a:r>
                <a:r>
                  <a:rPr lang="zh-CN" altLang="en-US" sz="2000" b="1" dirty="0">
                    <a:solidFill>
                      <a:schemeClr val="bg1">
                        <a:lumMod val="95000"/>
                      </a:schemeClr>
                    </a:solidFill>
                  </a:rPr>
                  <a:t>国家学生体质健康标准</a:t>
                </a:r>
                <a:r>
                  <a:rPr lang="en-US" altLang="zh-CN" sz="2000" b="1" dirty="0">
                    <a:solidFill>
                      <a:schemeClr val="bg1">
                        <a:lumMod val="95000"/>
                      </a:schemeClr>
                    </a:solidFill>
                  </a:rPr>
                  <a:t>》</a:t>
                </a:r>
                <a:r>
                  <a:rPr lang="zh-CN" altLang="en-US" sz="2000" b="1" dirty="0">
                    <a:solidFill>
                      <a:schemeClr val="bg1">
                        <a:lumMod val="95000"/>
                      </a:schemeClr>
                    </a:solidFill>
                  </a:rPr>
                  <a:t>修订工作所获得</a:t>
                </a:r>
                <a:r>
                  <a:rPr lang="en-US" altLang="zh-CN" sz="2000" b="1" dirty="0">
                    <a:solidFill>
                      <a:schemeClr val="bg1">
                        <a:lumMod val="95000"/>
                      </a:schemeClr>
                    </a:solidFill>
                  </a:rPr>
                  <a:t>120275</a:t>
                </a:r>
                <a:r>
                  <a:rPr lang="zh-CN" altLang="en-US" sz="2000" b="1" dirty="0">
                    <a:solidFill>
                      <a:schemeClr val="bg1">
                        <a:lumMod val="95000"/>
                      </a:schemeClr>
                    </a:solidFill>
                  </a:rPr>
                  <a:t>名</a:t>
                </a:r>
                <a:r>
                  <a:rPr lang="en-US" altLang="zh-CN" sz="2000" b="1" dirty="0">
                    <a:solidFill>
                      <a:schemeClr val="bg1">
                        <a:lumMod val="95000"/>
                      </a:schemeClr>
                    </a:solidFill>
                  </a:rPr>
                  <a:t>7-18</a:t>
                </a:r>
                <a:r>
                  <a:rPr lang="zh-CN" altLang="en-US" sz="2000" b="1" dirty="0">
                    <a:solidFill>
                      <a:schemeClr val="bg1">
                        <a:lumMod val="95000"/>
                      </a:schemeClr>
                    </a:solidFill>
                  </a:rPr>
                  <a:t>岁中小学生资料</a:t>
                </a:r>
              </a:p>
            </p:txBody>
          </p:sp>
        </p:grpSp>
        <p:sp>
          <p:nvSpPr>
            <p:cNvPr id="52" name="椭圆 20">
              <a:extLst>
                <a:ext uri="{FF2B5EF4-FFF2-40B4-BE49-F238E27FC236}">
                  <a16:creationId xmlns:a16="http://schemas.microsoft.com/office/drawing/2014/main" id="{ED4F3709-DBCE-E947-94FD-D3D3AC50014B}"/>
                </a:ext>
              </a:extLst>
            </p:cNvPr>
            <p:cNvSpPr/>
            <p:nvPr/>
          </p:nvSpPr>
          <p:spPr>
            <a:xfrm>
              <a:off x="671823" y="1416164"/>
              <a:ext cx="431760" cy="431758"/>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矩形 1">
            <a:extLst>
              <a:ext uri="{FF2B5EF4-FFF2-40B4-BE49-F238E27FC236}">
                <a16:creationId xmlns:a16="http://schemas.microsoft.com/office/drawing/2014/main" id="{66E0616F-F66B-4941-9D22-DF8068EB75E5}"/>
              </a:ext>
            </a:extLst>
          </p:cNvPr>
          <p:cNvSpPr/>
          <p:nvPr/>
        </p:nvSpPr>
        <p:spPr>
          <a:xfrm>
            <a:off x="6103089" y="4308281"/>
            <a:ext cx="6096000" cy="1981953"/>
          </a:xfrm>
          <a:prstGeom prst="rect">
            <a:avLst/>
          </a:prstGeom>
        </p:spPr>
        <p:txBody>
          <a:bodyPr>
            <a:spAutoFit/>
          </a:bodyPr>
          <a:lstStyle/>
          <a:p>
            <a:pPr marL="342900" indent="-342900">
              <a:lnSpc>
                <a:spcPct val="150000"/>
              </a:lnSpc>
              <a:buFont typeface="Arial" panose="020B0604020202020204" pitchFamily="34" charset="0"/>
              <a:buChar char="•"/>
            </a:pPr>
            <a:r>
              <a:rPr lang="zh-CN" altLang="en-US" dirty="0">
                <a:latin typeface="SimSun" panose="02010600030101010101" pitchFamily="2" charset="-122"/>
                <a:ea typeface="SimSun" panose="02010600030101010101" pitchFamily="2" charset="-122"/>
              </a:rPr>
              <a:t>超重肥胖率随着年龄增长呈逐年下降趋势</a:t>
            </a:r>
            <a:endParaRPr lang="en-US" altLang="zh-CN" u="sng" dirty="0">
              <a:latin typeface="SimSun" panose="02010600030101010101" pitchFamily="2" charset="-122"/>
              <a:ea typeface="SimSun" panose="02010600030101010101" pitchFamily="2" charset="-122"/>
            </a:endParaRPr>
          </a:p>
          <a:p>
            <a:pPr marL="800100" lvl="1" indent="-342900">
              <a:lnSpc>
                <a:spcPct val="150000"/>
              </a:lnSpc>
              <a:buFont typeface="Arial" panose="020B0604020202020204" pitchFamily="34" charset="0"/>
              <a:buChar char="•"/>
            </a:pPr>
            <a:r>
              <a:rPr lang="zh-CN" altLang="zh-CN" sz="1600" u="sng" dirty="0">
                <a:latin typeface="SimSun" panose="02010600030101010101" pitchFamily="2" charset="-122"/>
                <a:ea typeface="SimSun" panose="02010600030101010101" pitchFamily="2" charset="-122"/>
              </a:rPr>
              <a:t>男生在</a:t>
            </a:r>
            <a:r>
              <a:rPr lang="en-US" altLang="zh-CN" sz="1600" u="sng" dirty="0">
                <a:latin typeface="SimSun" panose="02010600030101010101" pitchFamily="2" charset="-122"/>
                <a:ea typeface="SimSun" panose="02010600030101010101" pitchFamily="2" charset="-122"/>
              </a:rPr>
              <a:t>9</a:t>
            </a:r>
            <a:r>
              <a:rPr lang="zh-CN" altLang="zh-CN" sz="1600" u="sng" dirty="0">
                <a:latin typeface="SimSun" panose="02010600030101010101" pitchFamily="2" charset="-122"/>
                <a:ea typeface="SimSun" panose="02010600030101010101" pitchFamily="2" charset="-122"/>
              </a:rPr>
              <a:t>岁、女生在</a:t>
            </a:r>
            <a:r>
              <a:rPr lang="en-US" altLang="zh-CN" sz="1600" u="sng" dirty="0">
                <a:latin typeface="SimSun" panose="02010600030101010101" pitchFamily="2" charset="-122"/>
                <a:ea typeface="SimSun" panose="02010600030101010101" pitchFamily="2" charset="-122"/>
              </a:rPr>
              <a:t>16</a:t>
            </a:r>
            <a:r>
              <a:rPr lang="en-US" altLang="zh-CN" sz="1600" u="sng" baseline="30000" dirty="0">
                <a:latin typeface="SimSun" panose="02010600030101010101" pitchFamily="2" charset="-122"/>
                <a:ea typeface="SimSun" panose="02010600030101010101" pitchFamily="2" charset="-122"/>
              </a:rPr>
              <a:t>—</a:t>
            </a:r>
            <a:r>
              <a:rPr lang="en-US" altLang="zh-CN" sz="1600" u="sng" dirty="0">
                <a:latin typeface="SimSun" panose="02010600030101010101" pitchFamily="2" charset="-122"/>
                <a:ea typeface="SimSun" panose="02010600030101010101" pitchFamily="2" charset="-122"/>
              </a:rPr>
              <a:t>17</a:t>
            </a:r>
            <a:r>
              <a:rPr lang="zh-CN" altLang="zh-CN" sz="1600" u="sng" dirty="0">
                <a:latin typeface="SimSun" panose="02010600030101010101" pitchFamily="2" charset="-122"/>
                <a:ea typeface="SimSun" panose="02010600030101010101" pitchFamily="2" charset="-122"/>
              </a:rPr>
              <a:t>岁稍有上升</a:t>
            </a:r>
            <a:endParaRPr lang="en-US" altLang="zh-CN" sz="1600" u="sng" dirty="0">
              <a:latin typeface="SimSun" panose="02010600030101010101" pitchFamily="2" charset="-122"/>
              <a:ea typeface="SimSun" panose="02010600030101010101" pitchFamily="2" charset="-122"/>
            </a:endParaRPr>
          </a:p>
          <a:p>
            <a:pPr marL="342900" indent="-342900">
              <a:lnSpc>
                <a:spcPct val="150000"/>
              </a:lnSpc>
              <a:buFont typeface="Arial" panose="020B0604020202020204" pitchFamily="34" charset="0"/>
              <a:buChar char="•"/>
            </a:pPr>
            <a:r>
              <a:rPr lang="zh-CN" altLang="en-US" sz="1600" dirty="0">
                <a:latin typeface="SimSun" panose="02010600030101010101" pitchFamily="2" charset="-122"/>
                <a:ea typeface="SimSun" panose="02010600030101010101" pitchFamily="2" charset="-122"/>
              </a:rPr>
              <a:t>城镇和乡村问题（对比</a:t>
            </a:r>
            <a:r>
              <a:rPr lang="en-US" altLang="zh-CN" sz="1600" dirty="0">
                <a:latin typeface="SimSun" panose="02010600030101010101" pitchFamily="2" charset="-122"/>
                <a:ea typeface="SimSun" panose="02010600030101010101" pitchFamily="2" charset="-122"/>
              </a:rPr>
              <a:t>2010</a:t>
            </a:r>
            <a:r>
              <a:rPr lang="zh-CN" altLang="en-US" sz="1600" dirty="0">
                <a:latin typeface="SimSun" panose="02010600030101010101" pitchFamily="2" charset="-122"/>
                <a:ea typeface="SimSun" panose="02010600030101010101" pitchFamily="2" charset="-122"/>
              </a:rPr>
              <a:t>年数据）</a:t>
            </a:r>
            <a:endParaRPr lang="en-US" altLang="zh-CN" sz="1600" dirty="0">
              <a:latin typeface="SimSun" panose="02010600030101010101" pitchFamily="2" charset="-122"/>
              <a:ea typeface="SimSun" panose="02010600030101010101" pitchFamily="2" charset="-122"/>
            </a:endParaRPr>
          </a:p>
          <a:p>
            <a:pPr marL="800100" lvl="1" indent="-342900">
              <a:lnSpc>
                <a:spcPct val="150000"/>
              </a:lnSpc>
              <a:buFont typeface="Arial" panose="020B0604020202020204" pitchFamily="34" charset="0"/>
              <a:buChar char="•"/>
            </a:pPr>
            <a:r>
              <a:rPr lang="zh-CN" altLang="en-US" sz="1600" dirty="0">
                <a:latin typeface="SimSun" panose="02010600030101010101" pitchFamily="2" charset="-122"/>
                <a:ea typeface="SimSun" panose="02010600030101010101" pitchFamily="2" charset="-122"/>
              </a:rPr>
              <a:t>城镇：肥胖率</a:t>
            </a:r>
            <a:r>
              <a:rPr lang="zh-CN" altLang="en-US" sz="1600" dirty="0">
                <a:solidFill>
                  <a:srgbClr val="152E52"/>
                </a:solidFill>
                <a:latin typeface="SimSun" panose="02010600030101010101" pitchFamily="2" charset="-122"/>
                <a:ea typeface="SimSun" panose="02010600030101010101" pitchFamily="2" charset="-122"/>
              </a:rPr>
              <a:t>增长</a:t>
            </a:r>
            <a:r>
              <a:rPr lang="en-US" altLang="zh-CN" sz="1600" dirty="0">
                <a:solidFill>
                  <a:srgbClr val="152E52"/>
                </a:solidFill>
                <a:latin typeface="SimSun" panose="02010600030101010101" pitchFamily="2" charset="-122"/>
                <a:ea typeface="SimSun" panose="02010600030101010101" pitchFamily="2" charset="-122"/>
              </a:rPr>
              <a:t>0.4</a:t>
            </a:r>
            <a:r>
              <a:rPr lang="zh-CN" altLang="en-US" sz="1600" dirty="0">
                <a:solidFill>
                  <a:srgbClr val="152E52"/>
                </a:solidFill>
                <a:latin typeface="SimSun" panose="02010600030101010101" pitchFamily="2" charset="-122"/>
                <a:ea typeface="SimSun" panose="02010600030101010101" pitchFamily="2" charset="-122"/>
              </a:rPr>
              <a:t>倍</a:t>
            </a:r>
            <a:r>
              <a:rPr lang="en-US" altLang="zh-CN" sz="1600" dirty="0">
                <a:solidFill>
                  <a:srgbClr val="152E52"/>
                </a:solidFill>
                <a:latin typeface="SimSun" panose="02010600030101010101" pitchFamily="2" charset="-122"/>
                <a:ea typeface="SimSun" panose="02010600030101010101" pitchFamily="2" charset="-122"/>
              </a:rPr>
              <a:t>, </a:t>
            </a:r>
            <a:r>
              <a:rPr lang="zh-CN" altLang="en-US" sz="1600" dirty="0">
                <a:solidFill>
                  <a:srgbClr val="152E52"/>
                </a:solidFill>
                <a:latin typeface="SimSun" panose="02010600030101010101" pitchFamily="2" charset="-122"/>
                <a:ea typeface="SimSun" panose="02010600030101010101" pitchFamily="2" charset="-122"/>
              </a:rPr>
              <a:t>超重率增长</a:t>
            </a:r>
            <a:r>
              <a:rPr lang="en-US" altLang="zh-CN" sz="1600" dirty="0">
                <a:solidFill>
                  <a:srgbClr val="152E52"/>
                </a:solidFill>
                <a:latin typeface="SimSun" panose="02010600030101010101" pitchFamily="2" charset="-122"/>
                <a:ea typeface="SimSun" panose="02010600030101010101" pitchFamily="2" charset="-122"/>
              </a:rPr>
              <a:t>0.2</a:t>
            </a:r>
            <a:r>
              <a:rPr lang="zh-CN" altLang="en-US" sz="1600" dirty="0">
                <a:solidFill>
                  <a:srgbClr val="152E52"/>
                </a:solidFill>
                <a:latin typeface="SimSun" panose="02010600030101010101" pitchFamily="2" charset="-122"/>
                <a:ea typeface="SimSun" panose="02010600030101010101" pitchFamily="2" charset="-122"/>
              </a:rPr>
              <a:t>倍</a:t>
            </a:r>
            <a:endParaRPr lang="en-US" altLang="zh-CN" sz="1600" dirty="0">
              <a:solidFill>
                <a:srgbClr val="152E52"/>
              </a:solidFill>
              <a:latin typeface="SimSun" panose="02010600030101010101" pitchFamily="2" charset="-122"/>
              <a:ea typeface="SimSun" panose="02010600030101010101" pitchFamily="2" charset="-122"/>
            </a:endParaRPr>
          </a:p>
          <a:p>
            <a:pPr marL="800100" lvl="1" indent="-342900">
              <a:lnSpc>
                <a:spcPct val="150000"/>
              </a:lnSpc>
              <a:buFont typeface="Arial" panose="020B0604020202020204" pitchFamily="34" charset="0"/>
              <a:buChar char="•"/>
            </a:pPr>
            <a:r>
              <a:rPr lang="zh-CN" altLang="en-US" sz="1600" dirty="0">
                <a:solidFill>
                  <a:srgbClr val="152E52"/>
                </a:solidFill>
                <a:latin typeface="SimSun" panose="02010600030101010101" pitchFamily="2" charset="-122"/>
                <a:ea typeface="SimSun" panose="02010600030101010101" pitchFamily="2" charset="-122"/>
              </a:rPr>
              <a:t>乡村：肥胖率增长</a:t>
            </a:r>
            <a:r>
              <a:rPr lang="en-US" altLang="zh-CN" sz="1600" dirty="0">
                <a:solidFill>
                  <a:srgbClr val="152E52"/>
                </a:solidFill>
                <a:latin typeface="SimSun" panose="02010600030101010101" pitchFamily="2" charset="-122"/>
                <a:ea typeface="SimSun" panose="02010600030101010101" pitchFamily="2" charset="-122"/>
              </a:rPr>
              <a:t>1.1</a:t>
            </a:r>
            <a:r>
              <a:rPr lang="zh-CN" altLang="en-US" sz="1600" dirty="0">
                <a:solidFill>
                  <a:srgbClr val="152E52"/>
                </a:solidFill>
                <a:latin typeface="SimSun" panose="02010600030101010101" pitchFamily="2" charset="-122"/>
                <a:ea typeface="SimSun" panose="02010600030101010101" pitchFamily="2" charset="-122"/>
              </a:rPr>
              <a:t>倍</a:t>
            </a:r>
            <a:r>
              <a:rPr lang="en-US" altLang="zh-CN" sz="1600" dirty="0">
                <a:solidFill>
                  <a:srgbClr val="152E52"/>
                </a:solidFill>
                <a:latin typeface="SimSun" panose="02010600030101010101" pitchFamily="2" charset="-122"/>
                <a:ea typeface="SimSun" panose="02010600030101010101" pitchFamily="2" charset="-122"/>
              </a:rPr>
              <a:t>, </a:t>
            </a:r>
            <a:r>
              <a:rPr lang="zh-CN" altLang="en-US" sz="1600" dirty="0">
                <a:solidFill>
                  <a:srgbClr val="152E52"/>
                </a:solidFill>
                <a:latin typeface="SimSun" panose="02010600030101010101" pitchFamily="2" charset="-122"/>
                <a:ea typeface="SimSun" panose="02010600030101010101" pitchFamily="2" charset="-122"/>
              </a:rPr>
              <a:t>超重率增长</a:t>
            </a:r>
            <a:r>
              <a:rPr lang="en-US" altLang="zh-CN" sz="1600" dirty="0">
                <a:latin typeface="SimSun" panose="02010600030101010101" pitchFamily="2" charset="-122"/>
                <a:ea typeface="SimSun" panose="02010600030101010101" pitchFamily="2" charset="-122"/>
              </a:rPr>
              <a:t>0.7</a:t>
            </a:r>
            <a:r>
              <a:rPr lang="zh-CN" altLang="en-US" sz="1600" dirty="0">
                <a:latin typeface="SimSun" panose="02010600030101010101" pitchFamily="2" charset="-122"/>
                <a:ea typeface="SimSun" panose="02010600030101010101" pitchFamily="2" charset="-122"/>
              </a:rPr>
              <a:t>倍</a:t>
            </a:r>
          </a:p>
        </p:txBody>
      </p:sp>
    </p:spTree>
    <p:extLst>
      <p:ext uri="{BB962C8B-B14F-4D97-AF65-F5344CB8AC3E}">
        <p14:creationId xmlns:p14="http://schemas.microsoft.com/office/powerpoint/2010/main" val="201982695"/>
      </p:ext>
    </p:extLst>
  </p:cSld>
  <p:clrMapOvr>
    <a:masterClrMapping/>
  </p:clrMapOvr>
  <p:transition spd="slow" advTm="0">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ECB9DE-5D3A-084D-A48C-F19FF0A4A4B3}"/>
              </a:ext>
            </a:extLst>
          </p:cNvPr>
          <p:cNvSpPr>
            <a:spLocks noGrp="1"/>
          </p:cNvSpPr>
          <p:nvPr>
            <p:ph type="sldNum" sz="quarter" idx="10"/>
          </p:nvPr>
        </p:nvSpPr>
        <p:spPr/>
        <p:txBody>
          <a:bodyPr/>
          <a:lstStyle/>
          <a:p>
            <a:fld id="{C5E5DF9E-B8B4-41B6-979F-54FEDD842CBF}" type="slidenum">
              <a:rPr lang="zh-CN" altLang="en-US" smtClean="0"/>
              <a:pPr/>
              <a:t>8</a:t>
            </a:fld>
            <a:endParaRPr lang="zh-CN" altLang="en-US" dirty="0"/>
          </a:p>
        </p:txBody>
      </p:sp>
      <p:grpSp>
        <p:nvGrpSpPr>
          <p:cNvPr id="3" name="组合 2">
            <a:extLst>
              <a:ext uri="{FF2B5EF4-FFF2-40B4-BE49-F238E27FC236}">
                <a16:creationId xmlns:a16="http://schemas.microsoft.com/office/drawing/2014/main" id="{E219648B-0195-8544-8DCB-C827AE72D03A}"/>
              </a:ext>
            </a:extLst>
          </p:cNvPr>
          <p:cNvGrpSpPr/>
          <p:nvPr/>
        </p:nvGrpSpPr>
        <p:grpSpPr>
          <a:xfrm>
            <a:off x="1990028" y="266857"/>
            <a:ext cx="8052820" cy="775972"/>
            <a:chOff x="2983480" y="4169076"/>
            <a:chExt cx="8052820" cy="775972"/>
          </a:xfrm>
        </p:grpSpPr>
        <p:sp>
          <p:nvSpPr>
            <p:cNvPr id="4" name="文本框 3">
              <a:extLst>
                <a:ext uri="{FF2B5EF4-FFF2-40B4-BE49-F238E27FC236}">
                  <a16:creationId xmlns:a16="http://schemas.microsoft.com/office/drawing/2014/main" id="{D21BCF2F-AC0E-AA4E-AD8F-8B4822174CD9}"/>
                </a:ext>
              </a:extLst>
            </p:cNvPr>
            <p:cNvSpPr txBox="1"/>
            <p:nvPr/>
          </p:nvSpPr>
          <p:spPr>
            <a:xfrm>
              <a:off x="2983480" y="4169076"/>
              <a:ext cx="6189693"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rPr>
                <a:t>青少年超重肥胖</a:t>
              </a:r>
              <a:r>
                <a:rPr lang="en-US" altLang="zh-CN" sz="2800" b="1" dirty="0">
                  <a:solidFill>
                    <a:srgbClr val="8B0012"/>
                  </a:solidFill>
                </a:rPr>
                <a:t>—</a:t>
              </a:r>
              <a:r>
                <a:rPr lang="zh-CN" altLang="en-US" sz="2800" b="1" dirty="0">
                  <a:solidFill>
                    <a:srgbClr val="8B0012"/>
                  </a:solidFill>
                </a:rPr>
                <a:t>分地区流行情况</a:t>
              </a:r>
              <a:endParaRPr lang="en-US" altLang="zh-CN" sz="2800" b="1" dirty="0">
                <a:solidFill>
                  <a:srgbClr val="8B0012"/>
                </a:solidFill>
              </a:endParaRPr>
            </a:p>
          </p:txBody>
        </p:sp>
        <p:sp>
          <p:nvSpPr>
            <p:cNvPr id="5" name="文本框 4">
              <a:extLst>
                <a:ext uri="{FF2B5EF4-FFF2-40B4-BE49-F238E27FC236}">
                  <a16:creationId xmlns:a16="http://schemas.microsoft.com/office/drawing/2014/main" id="{2E76909C-B897-E14F-8605-946AEAC02346}"/>
                </a:ext>
              </a:extLst>
            </p:cNvPr>
            <p:cNvSpPr txBox="1"/>
            <p:nvPr/>
          </p:nvSpPr>
          <p:spPr>
            <a:xfrm>
              <a:off x="2983480" y="4625793"/>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endParaRPr lang="en-US" altLang="zh-CN" sz="1400" b="1" dirty="0">
                <a:solidFill>
                  <a:schemeClr val="tx1">
                    <a:lumMod val="95000"/>
                    <a:lumOff val="5000"/>
                  </a:schemeClr>
                </a:solidFill>
                <a:latin typeface="+mj-ea"/>
                <a:ea typeface="+mj-ea"/>
              </a:endParaRPr>
            </a:p>
          </p:txBody>
        </p:sp>
      </p:grpSp>
      <p:graphicFrame>
        <p:nvGraphicFramePr>
          <p:cNvPr id="6" name="表格 5">
            <a:extLst>
              <a:ext uri="{FF2B5EF4-FFF2-40B4-BE49-F238E27FC236}">
                <a16:creationId xmlns:a16="http://schemas.microsoft.com/office/drawing/2014/main" id="{47FEC617-2F07-8749-9C59-DD1CCBB9C2C8}"/>
              </a:ext>
            </a:extLst>
          </p:cNvPr>
          <p:cNvGraphicFramePr>
            <a:graphicFrameLocks noGrp="1"/>
          </p:cNvGraphicFramePr>
          <p:nvPr>
            <p:extLst>
              <p:ext uri="{D42A27DB-BD31-4B8C-83A1-F6EECF244321}">
                <p14:modId xmlns:p14="http://schemas.microsoft.com/office/powerpoint/2010/main" val="3340747191"/>
              </p:ext>
            </p:extLst>
          </p:nvPr>
        </p:nvGraphicFramePr>
        <p:xfrm>
          <a:off x="232228" y="1816972"/>
          <a:ext cx="6603705" cy="3776096"/>
        </p:xfrm>
        <a:graphic>
          <a:graphicData uri="http://schemas.openxmlformats.org/drawingml/2006/table">
            <a:tbl>
              <a:tblPr firstRow="1" firstCol="1" bandRow="1">
                <a:tableStyleId>{5C22544A-7EE6-4342-B048-85BDC9FD1C3A}</a:tableStyleId>
              </a:tblPr>
              <a:tblGrid>
                <a:gridCol w="1528691">
                  <a:extLst>
                    <a:ext uri="{9D8B030D-6E8A-4147-A177-3AD203B41FA5}">
                      <a16:colId xmlns:a16="http://schemas.microsoft.com/office/drawing/2014/main" val="1030036413"/>
                    </a:ext>
                  </a:extLst>
                </a:gridCol>
                <a:gridCol w="5075014">
                  <a:extLst>
                    <a:ext uri="{9D8B030D-6E8A-4147-A177-3AD203B41FA5}">
                      <a16:colId xmlns:a16="http://schemas.microsoft.com/office/drawing/2014/main" val="1774141102"/>
                    </a:ext>
                  </a:extLst>
                </a:gridCol>
              </a:tblGrid>
              <a:tr h="670466">
                <a:tc>
                  <a:txBody>
                    <a:bodyPr/>
                    <a:lstStyle/>
                    <a:p>
                      <a:pPr algn="ctr">
                        <a:spcAft>
                          <a:spcPts val="0"/>
                        </a:spcAft>
                      </a:pPr>
                      <a:r>
                        <a:rPr lang="zh-CN" sz="1600" kern="100">
                          <a:effectLst/>
                        </a:rPr>
                        <a:t>流行水平分类</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spcAft>
                          <a:spcPts val="0"/>
                        </a:spcAft>
                      </a:pPr>
                      <a:r>
                        <a:rPr lang="zh-CN" sz="1600" kern="100" dirty="0">
                          <a:effectLst/>
                        </a:rPr>
                        <a:t>省份</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531087162"/>
                  </a:ext>
                </a:extLst>
              </a:tr>
              <a:tr h="1035210">
                <a:tc>
                  <a:txBody>
                    <a:bodyPr/>
                    <a:lstStyle/>
                    <a:p>
                      <a:pPr algn="ctr">
                        <a:spcAft>
                          <a:spcPts val="0"/>
                        </a:spcAft>
                      </a:pPr>
                      <a:r>
                        <a:rPr lang="zh-CN" sz="1600" kern="100">
                          <a:effectLst/>
                        </a:rPr>
                        <a:t>低流行水平</a:t>
                      </a:r>
                    </a:p>
                    <a:p>
                      <a:pPr algn="ctr">
                        <a:spcAft>
                          <a:spcPts val="0"/>
                        </a:spcAft>
                      </a:pPr>
                      <a:r>
                        <a:rPr lang="zh-CN" sz="1600" kern="100">
                          <a:effectLst/>
                        </a:rPr>
                        <a:t>（</a:t>
                      </a:r>
                      <a:r>
                        <a:rPr lang="en-US" sz="1600" kern="100">
                          <a:effectLst/>
                        </a:rPr>
                        <a:t>8</a:t>
                      </a:r>
                      <a:r>
                        <a:rPr lang="zh-CN" sz="1600" kern="100">
                          <a:effectLst/>
                        </a:rPr>
                        <a:t>个）</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spcAft>
                          <a:spcPts val="0"/>
                        </a:spcAft>
                      </a:pPr>
                      <a:r>
                        <a:rPr lang="zh-CN" sz="1600" kern="100" dirty="0">
                          <a:effectLst/>
                        </a:rPr>
                        <a:t>广西、海南、云南、青海、广东、西藏、贵州、四川</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887574773"/>
                  </a:ext>
                </a:extLst>
              </a:tr>
              <a:tr h="1035210">
                <a:tc>
                  <a:txBody>
                    <a:bodyPr/>
                    <a:lstStyle/>
                    <a:p>
                      <a:pPr algn="ctr">
                        <a:spcAft>
                          <a:spcPts val="0"/>
                        </a:spcAft>
                      </a:pPr>
                      <a:r>
                        <a:rPr lang="zh-CN" sz="1600" kern="100">
                          <a:effectLst/>
                        </a:rPr>
                        <a:t>中流行水平</a:t>
                      </a:r>
                    </a:p>
                    <a:p>
                      <a:pPr algn="ctr">
                        <a:spcAft>
                          <a:spcPts val="0"/>
                        </a:spcAft>
                      </a:pPr>
                      <a:r>
                        <a:rPr lang="zh-CN" sz="1600" kern="100">
                          <a:effectLst/>
                        </a:rPr>
                        <a:t>（</a:t>
                      </a:r>
                      <a:r>
                        <a:rPr lang="en-US" sz="1600" kern="100">
                          <a:effectLst/>
                        </a:rPr>
                        <a:t>11</a:t>
                      </a:r>
                      <a:r>
                        <a:rPr lang="zh-CN" sz="1600" kern="100">
                          <a:effectLst/>
                        </a:rPr>
                        <a:t>个）</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spcAft>
                          <a:spcPts val="0"/>
                        </a:spcAft>
                      </a:pPr>
                      <a:r>
                        <a:rPr lang="zh-CN" sz="1600" kern="100">
                          <a:effectLst/>
                        </a:rPr>
                        <a:t>湖南、甘肃、浙江、福建、新疆、湖北、安徽、宁夏、河南、江西、重庆</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238603842"/>
                  </a:ext>
                </a:extLst>
              </a:tr>
              <a:tr h="1035210">
                <a:tc>
                  <a:txBody>
                    <a:bodyPr/>
                    <a:lstStyle/>
                    <a:p>
                      <a:pPr algn="ctr">
                        <a:spcAft>
                          <a:spcPts val="0"/>
                        </a:spcAft>
                      </a:pPr>
                      <a:r>
                        <a:rPr lang="zh-CN" sz="1600" kern="100">
                          <a:effectLst/>
                        </a:rPr>
                        <a:t>高流行水平</a:t>
                      </a:r>
                    </a:p>
                    <a:p>
                      <a:pPr algn="ctr">
                        <a:spcAft>
                          <a:spcPts val="0"/>
                        </a:spcAft>
                      </a:pPr>
                      <a:r>
                        <a:rPr lang="zh-CN" sz="1600" kern="100">
                          <a:effectLst/>
                        </a:rPr>
                        <a:t>（</a:t>
                      </a:r>
                      <a:r>
                        <a:rPr lang="en-US" sz="1600" kern="100">
                          <a:effectLst/>
                        </a:rPr>
                        <a:t>12</a:t>
                      </a:r>
                      <a:r>
                        <a:rPr lang="zh-CN" sz="1600" kern="100">
                          <a:effectLst/>
                        </a:rPr>
                        <a:t>个）</a:t>
                      </a:r>
                      <a:endParaRPr lang="zh-CN" sz="16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tc>
                  <a:txBody>
                    <a:bodyPr/>
                    <a:lstStyle/>
                    <a:p>
                      <a:pPr algn="ctr">
                        <a:spcAft>
                          <a:spcPts val="0"/>
                        </a:spcAft>
                      </a:pPr>
                      <a:r>
                        <a:rPr lang="zh-CN" sz="1600" kern="100" dirty="0">
                          <a:effectLst/>
                        </a:rPr>
                        <a:t>陕西、</a:t>
                      </a:r>
                      <a:r>
                        <a:rPr lang="zh-CN" sz="1600" u="sng" kern="100" dirty="0">
                          <a:effectLst/>
                        </a:rPr>
                        <a:t>北京</a:t>
                      </a:r>
                      <a:r>
                        <a:rPr lang="zh-CN" sz="1600" kern="100" dirty="0">
                          <a:effectLst/>
                        </a:rPr>
                        <a:t>、吉林、天津、山西、</a:t>
                      </a:r>
                      <a:r>
                        <a:rPr lang="zh-CN" sz="1600" u="sng" kern="100" dirty="0">
                          <a:effectLst/>
                        </a:rPr>
                        <a:t>上海</a:t>
                      </a:r>
                      <a:r>
                        <a:rPr lang="zh-CN" sz="1600" kern="100" dirty="0">
                          <a:effectLst/>
                        </a:rPr>
                        <a:t>、内蒙古、辽宁、黑龙江、江苏、山东、河北</a:t>
                      </a:r>
                      <a:endParaRPr lang="zh-CN" sz="16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tc>
                <a:extLst>
                  <a:ext uri="{0D108BD9-81ED-4DB2-BD59-A6C34878D82A}">
                    <a16:rowId xmlns:a16="http://schemas.microsoft.com/office/drawing/2014/main" val="450464637"/>
                  </a:ext>
                </a:extLst>
              </a:tr>
            </a:tbl>
          </a:graphicData>
        </a:graphic>
      </p:graphicFrame>
      <p:sp>
        <p:nvSpPr>
          <p:cNvPr id="9" name="Rectangle 3">
            <a:extLst>
              <a:ext uri="{FF2B5EF4-FFF2-40B4-BE49-F238E27FC236}">
                <a16:creationId xmlns:a16="http://schemas.microsoft.com/office/drawing/2014/main" id="{230E9E39-50AE-FF4B-A0FB-B9297F733A85}"/>
              </a:ext>
            </a:extLst>
          </p:cNvPr>
          <p:cNvSpPr>
            <a:spLocks noChangeArrowheads="1"/>
          </p:cNvSpPr>
          <p:nvPr/>
        </p:nvSpPr>
        <p:spPr bwMode="auto">
          <a:xfrm>
            <a:off x="1048783" y="6277740"/>
            <a:ext cx="1006237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[1]</a:t>
            </a:r>
            <a:r>
              <a:rPr kumimoji="0" lang="zh-CN" altLang="en-US" sz="11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关于印发儿童青少年肥胖防控实施方案的通知</a:t>
            </a:r>
            <a:r>
              <a:rPr kumimoji="0" lang="en-US" altLang="zh-CN" sz="11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r>
              <a:rPr kumimoji="0" lang="zh-CN" altLang="en-US" sz="11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国卫办疾病中心（</a:t>
            </a:r>
            <a:r>
              <a:rPr kumimoji="0" lang="en-US" altLang="zh-CN" sz="11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2020</a:t>
            </a:r>
            <a:r>
              <a:rPr kumimoji="0" lang="zh-CN" altLang="en-US" sz="11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r>
              <a:rPr kumimoji="0" lang="en-US" altLang="zh-CN" sz="11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hlinkClick r:id="rId2"/>
              </a:rPr>
              <a:t>http://www.moe.gov.cn/jyb_xxgk/moe_1777/moe_1779/202010/t20201026_496590.html</a:t>
            </a:r>
            <a:r>
              <a:rPr kumimoji="0" lang="en-US" altLang="zh-CN" sz="11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p>
          <a:p>
            <a:pPr eaLnBrk="0" fontAlgn="base" hangingPunct="0">
              <a:spcBef>
                <a:spcPct val="0"/>
              </a:spcBef>
              <a:spcAft>
                <a:spcPct val="0"/>
              </a:spcAft>
            </a:pP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[2]</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 </a:t>
            </a:r>
            <a:r>
              <a:rPr lang="zh-CN" altLang="zh-CN" sz="1100" dirty="0">
                <a:latin typeface="Times New Roman" panose="02020603050405020304" pitchFamily="18" charset="0"/>
                <a:ea typeface="SimSun" panose="02010600030101010101" pitchFamily="2" charset="-122"/>
                <a:cs typeface="Times New Roman" panose="02020603050405020304" pitchFamily="18" charset="0"/>
              </a:rPr>
              <a:t>严琼</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a:t>
            </a:r>
            <a:r>
              <a:rPr lang="zh-CN" altLang="zh-CN" sz="1100" dirty="0">
                <a:latin typeface="Times New Roman" panose="02020603050405020304" pitchFamily="18" charset="0"/>
                <a:ea typeface="SimSun" panose="02010600030101010101" pitchFamily="2" charset="-122"/>
                <a:cs typeface="Times New Roman" panose="02020603050405020304" pitchFamily="18" charset="0"/>
              </a:rPr>
              <a:t>张喆</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a:t>
            </a:r>
            <a:r>
              <a:rPr lang="zh-CN" altLang="zh-CN" sz="1100" dirty="0">
                <a:latin typeface="Times New Roman" panose="02020603050405020304" pitchFamily="18" charset="0"/>
                <a:ea typeface="SimSun" panose="02010600030101010101" pitchFamily="2" charset="-122"/>
                <a:cs typeface="Times New Roman" panose="02020603050405020304" pitchFamily="18" charset="0"/>
              </a:rPr>
              <a:t>杨东玲</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a:t>
            </a:r>
            <a:r>
              <a:rPr lang="zh-CN" altLang="zh-CN" sz="1100" dirty="0">
                <a:latin typeface="Times New Roman" panose="02020603050405020304" pitchFamily="18" charset="0"/>
                <a:ea typeface="SimSun" panose="02010600030101010101" pitchFamily="2" charset="-122"/>
                <a:cs typeface="Times New Roman" panose="02020603050405020304" pitchFamily="18" charset="0"/>
              </a:rPr>
              <a:t>孙力菁</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a:t>
            </a:r>
            <a:r>
              <a:rPr lang="zh-CN" altLang="zh-CN" sz="1100" dirty="0">
                <a:latin typeface="Times New Roman" panose="02020603050405020304" pitchFamily="18" charset="0"/>
                <a:ea typeface="SimSun" panose="02010600030101010101" pitchFamily="2" charset="-122"/>
                <a:cs typeface="Times New Roman" panose="02020603050405020304" pitchFamily="18" charset="0"/>
              </a:rPr>
              <a:t>罗春燕</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.2009—2018</a:t>
            </a:r>
            <a:r>
              <a:rPr lang="zh-CN" altLang="zh-CN" sz="1100" dirty="0">
                <a:latin typeface="Times New Roman" panose="02020603050405020304" pitchFamily="18" charset="0"/>
                <a:ea typeface="SimSun" panose="02010600030101010101" pitchFamily="2" charset="-122"/>
                <a:cs typeface="Times New Roman" panose="02020603050405020304" pitchFamily="18" charset="0"/>
              </a:rPr>
              <a:t>年上海市</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6</a:t>
            </a:r>
            <a:r>
              <a:rPr lang="zh-CN" altLang="zh-CN" sz="11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17</a:t>
            </a:r>
            <a:r>
              <a:rPr lang="zh-CN" altLang="zh-CN" sz="1100" dirty="0">
                <a:latin typeface="Times New Roman" panose="02020603050405020304" pitchFamily="18" charset="0"/>
                <a:ea typeface="SimSun" panose="02010600030101010101" pitchFamily="2" charset="-122"/>
                <a:cs typeface="Times New Roman" panose="02020603050405020304" pitchFamily="18" charset="0"/>
              </a:rPr>
              <a:t>岁儿童青少年超重和肥胖的变化趋势</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[J/OL].</a:t>
            </a:r>
            <a:r>
              <a:rPr lang="zh-CN" altLang="zh-CN" sz="1100" dirty="0">
                <a:latin typeface="Times New Roman" panose="02020603050405020304" pitchFamily="18" charset="0"/>
                <a:ea typeface="SimSun" panose="02010600030101010101" pitchFamily="2" charset="-122"/>
                <a:cs typeface="Times New Roman" panose="02020603050405020304" pitchFamily="18" charset="0"/>
              </a:rPr>
              <a:t>中国儿童保健杂志</a:t>
            </a:r>
            <a:r>
              <a:rPr lang="en-US" altLang="zh-CN" sz="1100" dirty="0">
                <a:latin typeface="Times New Roman" panose="02020603050405020304" pitchFamily="18" charset="0"/>
                <a:ea typeface="SimSun" panose="02010600030101010101" pitchFamily="2" charset="-122"/>
                <a:cs typeface="Times New Roman" panose="02020603050405020304" pitchFamily="18" charset="0"/>
              </a:rPr>
              <a:t>:1-4[2021-10-31].</a:t>
            </a:r>
            <a:endParaRPr lang="zh-CN" altLang="zh-CN" sz="11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6AA6DC47-AA8A-4444-AD59-FFC2B7963F84}"/>
              </a:ext>
            </a:extLst>
          </p:cNvPr>
          <p:cNvSpPr/>
          <p:nvPr/>
        </p:nvSpPr>
        <p:spPr>
          <a:xfrm>
            <a:off x="-773520" y="1241650"/>
            <a:ext cx="8547100" cy="461665"/>
          </a:xfrm>
          <a:prstGeom prst="rect">
            <a:avLst/>
          </a:prstGeom>
        </p:spPr>
        <p:txBody>
          <a:bodyPr wrap="square">
            <a:spAutoFit/>
          </a:bodyPr>
          <a:lstStyle/>
          <a:p>
            <a:pPr algn="ctr">
              <a:spcAft>
                <a:spcPts val="0"/>
              </a:spcAft>
            </a:pPr>
            <a:r>
              <a:rPr lang="zh-CN" altLang="zh-CN" sz="2400" b="1" dirty="0">
                <a:latin typeface="Times New Roman" panose="02020603050405020304" pitchFamily="18" charset="0"/>
                <a:ea typeface="宋体" panose="02010600030101010101" pitchFamily="2" charset="-122"/>
                <a:cs typeface="Times New Roman" panose="02020603050405020304" pitchFamily="18" charset="0"/>
              </a:rPr>
              <a:t>分地区儿童青少年超重肥胖率流行水平分类表</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p:txBody>
      </p:sp>
      <p:sp>
        <p:nvSpPr>
          <p:cNvPr id="11" name="矩形 10">
            <a:extLst>
              <a:ext uri="{FF2B5EF4-FFF2-40B4-BE49-F238E27FC236}">
                <a16:creationId xmlns:a16="http://schemas.microsoft.com/office/drawing/2014/main" id="{75C0A299-83D8-8441-9919-47C00E4C6D81}"/>
              </a:ext>
            </a:extLst>
          </p:cNvPr>
          <p:cNvSpPr/>
          <p:nvPr/>
        </p:nvSpPr>
        <p:spPr>
          <a:xfrm>
            <a:off x="6869982" y="1188283"/>
            <a:ext cx="4993000" cy="1405193"/>
          </a:xfrm>
          <a:prstGeom prst="rect">
            <a:avLst/>
          </a:prstGeom>
        </p:spPr>
        <p:txBody>
          <a:bodyPr wrap="square">
            <a:spAutoFit/>
          </a:bodyPr>
          <a:lstStyle/>
          <a:p>
            <a:pPr>
              <a:lnSpc>
                <a:spcPct val="150000"/>
              </a:lnSpc>
              <a:spcAft>
                <a:spcPts val="0"/>
              </a:spcAft>
            </a:pPr>
            <a:r>
              <a:rPr lang="zh-CN" altLang="zh-CN" sz="2000" b="1" u="sng"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上海：</a:t>
            </a:r>
            <a:r>
              <a:rPr lang="en-US" altLang="zh-CN" sz="2000" b="1" u="sng" dirty="0">
                <a:highlight>
                  <a:srgbClr val="FFFF00"/>
                </a:highlight>
                <a:latin typeface="Times New Roman" panose="02020603050405020304" pitchFamily="18" charset="0"/>
                <a:ea typeface="宋体" panose="02010600030101010101" pitchFamily="2" charset="-122"/>
                <a:cs typeface="宋体" panose="02010600030101010101" pitchFamily="2" charset="-122"/>
              </a:rPr>
              <a:t>2009-2018</a:t>
            </a:r>
            <a:r>
              <a:rPr lang="zh-CN" altLang="zh-CN" sz="2000" b="1" u="sng"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年上海市</a:t>
            </a:r>
            <a:r>
              <a:rPr lang="en-US" altLang="zh-CN" sz="2000" b="1" u="sng" dirty="0">
                <a:highlight>
                  <a:srgbClr val="FFFF00"/>
                </a:highlight>
                <a:latin typeface="Times New Roman" panose="02020603050405020304" pitchFamily="18" charset="0"/>
                <a:ea typeface="宋体" panose="02010600030101010101" pitchFamily="2" charset="-122"/>
                <a:cs typeface="宋体" panose="02010600030101010101" pitchFamily="2" charset="-122"/>
              </a:rPr>
              <a:t>6-17</a:t>
            </a:r>
            <a:r>
              <a:rPr lang="zh-CN" altLang="zh-CN" sz="2000" b="1" u="sng"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岁儿童青少年</a:t>
            </a:r>
            <a:r>
              <a:rPr lang="en-US" altLang="zh-CN" sz="2000" b="1" u="sng" dirty="0">
                <a:highlight>
                  <a:srgbClr val="FFFF00"/>
                </a:highlight>
                <a:latin typeface="Times New Roman" panose="02020603050405020304" pitchFamily="18" charset="0"/>
                <a:ea typeface="宋体" panose="02010600030101010101" pitchFamily="2" charset="-122"/>
                <a:cs typeface="宋体" panose="02010600030101010101" pitchFamily="2" charset="-122"/>
              </a:rPr>
              <a:t>BMI</a:t>
            </a:r>
            <a:r>
              <a:rPr lang="zh-CN" altLang="zh-CN" sz="2000" b="1" u="sng"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，超重和肥胖率均呈现增长趋势，但增长速度放缓，但仍有流行状态。</a:t>
            </a:r>
            <a:endParaRPr lang="zh-CN" altLang="zh-CN" sz="2400" dirty="0">
              <a:latin typeface="宋体" panose="02010600030101010101" pitchFamily="2" charset="-122"/>
              <a:ea typeface="宋体" panose="02010600030101010101" pitchFamily="2" charset="-122"/>
              <a:cs typeface="宋体" panose="02010600030101010101" pitchFamily="2" charset="-122"/>
            </a:endParaRPr>
          </a:p>
        </p:txBody>
      </p:sp>
      <p:sp>
        <p:nvSpPr>
          <p:cNvPr id="12" name="矩形 11">
            <a:extLst>
              <a:ext uri="{FF2B5EF4-FFF2-40B4-BE49-F238E27FC236}">
                <a16:creationId xmlns:a16="http://schemas.microsoft.com/office/drawing/2014/main" id="{B6E91350-6A96-C04A-9646-0B04BDEFC77C}"/>
              </a:ext>
            </a:extLst>
          </p:cNvPr>
          <p:cNvSpPr/>
          <p:nvPr/>
        </p:nvSpPr>
        <p:spPr>
          <a:xfrm>
            <a:off x="7006401" y="2792297"/>
            <a:ext cx="4856581" cy="2574231"/>
          </a:xfrm>
          <a:prstGeom prst="rect">
            <a:avLst/>
          </a:prstGeom>
        </p:spPr>
        <p:txBody>
          <a:bodyPr wrap="square">
            <a:spAutoFit/>
          </a:bodyPr>
          <a:lstStyle/>
          <a:p>
            <a:pPr marL="342900" lvl="0" indent="-342900">
              <a:lnSpc>
                <a:spcPct val="130000"/>
              </a:lnSpc>
              <a:spcAft>
                <a:spcPts val="0"/>
              </a:spcAft>
              <a:buFont typeface="Arial" panose="020B0604020202020204" pitchFamily="34" charset="0"/>
              <a:buChar char="•"/>
            </a:pPr>
            <a:r>
              <a:rPr lang="zh-CN" altLang="zh-CN" dirty="0">
                <a:latin typeface="Times New Roman" panose="02020603050405020304" pitchFamily="18" charset="0"/>
                <a:ea typeface="宋体" panose="02010600030101010101" pitchFamily="2" charset="-122"/>
                <a:cs typeface="Times New Roman" panose="02020603050405020304" pitchFamily="18" charset="0"/>
              </a:rPr>
              <a:t>上海超重和肥胖率</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800100" lvl="1" indent="-342900">
              <a:lnSpc>
                <a:spcPct val="130000"/>
              </a:lnSpc>
              <a:spcAft>
                <a:spcPts val="0"/>
              </a:spcAft>
              <a:buFont typeface="Arial" panose="020B0604020202020204" pitchFamily="34" charset="0"/>
              <a:buChar char="•"/>
            </a:pPr>
            <a:r>
              <a:rPr lang="zh-CN" altLang="zh-CN" dirty="0">
                <a:latin typeface="Times New Roman" panose="02020603050405020304" pitchFamily="18" charset="0"/>
                <a:ea typeface="宋体" panose="02010600030101010101" pitchFamily="2" charset="-122"/>
                <a:cs typeface="Times New Roman" panose="02020603050405020304" pitchFamily="18" charset="0"/>
              </a:rPr>
              <a:t>上升趋势</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800100" lvl="1" indent="-342900">
              <a:lnSpc>
                <a:spcPct val="130000"/>
              </a:lnSpc>
              <a:spcAft>
                <a:spcPts val="0"/>
              </a:spcAft>
              <a:buFont typeface="Arial" panose="020B0604020202020204" pitchFamily="34" charset="0"/>
              <a:buChar char="•"/>
            </a:pPr>
            <a:r>
              <a:rPr lang="zh-CN" altLang="zh-CN" dirty="0">
                <a:latin typeface="Times New Roman" panose="02020603050405020304" pitchFamily="18" charset="0"/>
                <a:ea typeface="宋体" panose="02010600030101010101" pitchFamily="2" charset="-122"/>
                <a:cs typeface="Times New Roman" panose="02020603050405020304" pitchFamily="18" charset="0"/>
              </a:rPr>
              <a:t>男生高于女生</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800100" lvl="1" indent="-342900">
              <a:lnSpc>
                <a:spcPct val="130000"/>
              </a:lnSpc>
              <a:spcAft>
                <a:spcPts val="0"/>
              </a:spcAft>
              <a:buFont typeface="Arial" panose="020B0604020202020204" pitchFamily="34" charset="0"/>
              <a:buChar char="•"/>
            </a:pPr>
            <a:r>
              <a:rPr lang="zh-CN" altLang="zh-CN" dirty="0">
                <a:latin typeface="Times New Roman" panose="02020603050405020304" pitchFamily="18" charset="0"/>
                <a:ea typeface="宋体" panose="02010600030101010101" pitchFamily="2" charset="-122"/>
                <a:cs typeface="Times New Roman" panose="02020603050405020304" pitchFamily="18" charset="0"/>
              </a:rPr>
              <a:t>超重率和肥胖率</a:t>
            </a:r>
            <a:r>
              <a:rPr lang="zh-CN" altLang="en-US" dirty="0">
                <a:latin typeface="Times New Roman" panose="02020603050405020304" pitchFamily="18" charset="0"/>
                <a:ea typeface="宋体" panose="02010600030101010101" pitchFamily="2" charset="-122"/>
                <a:cs typeface="Times New Roman" panose="02020603050405020304" pitchFamily="18" charset="0"/>
              </a:rPr>
              <a:t>年龄问题：</a:t>
            </a:r>
            <a:r>
              <a:rPr lang="en-US" altLang="zh-CN" dirty="0">
                <a:latin typeface="Times New Roman" panose="02020603050405020304" pitchFamily="18" charset="0"/>
                <a:ea typeface="宋体" panose="02010600030101010101" pitchFamily="2" charset="-122"/>
                <a:cs typeface="Times New Roman" panose="02020603050405020304" pitchFamily="18" charset="0"/>
              </a:rPr>
              <a:t>12-15</a:t>
            </a:r>
            <a:r>
              <a:rPr lang="zh-CN" altLang="en-US" dirty="0">
                <a:latin typeface="Times New Roman" panose="02020603050405020304" pitchFamily="18" charset="0"/>
                <a:ea typeface="宋体" panose="02010600030101010101" pitchFamily="2" charset="-122"/>
                <a:cs typeface="Times New Roman" panose="02020603050405020304" pitchFamily="18" charset="0"/>
              </a:rPr>
              <a:t>岁；</a:t>
            </a:r>
            <a:r>
              <a:rPr lang="en-US" altLang="zh-CN" dirty="0">
                <a:latin typeface="Times New Roman" panose="02020603050405020304" pitchFamily="18" charset="0"/>
                <a:ea typeface="宋体" panose="02010600030101010101" pitchFamily="2" charset="-122"/>
                <a:cs typeface="宋体" panose="02010600030101010101" pitchFamily="2" charset="-122"/>
              </a:rPr>
              <a:t>6-12</a:t>
            </a:r>
            <a:r>
              <a:rPr lang="zh-CN" altLang="en-US" dirty="0">
                <a:latin typeface="Times New Roman" panose="02020603050405020304" pitchFamily="18" charset="0"/>
                <a:ea typeface="宋体" panose="02010600030101010101" pitchFamily="2" charset="-122"/>
                <a:cs typeface="宋体" panose="02010600030101010101" pitchFamily="2" charset="-122"/>
              </a:rPr>
              <a:t>岁</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宋体" panose="02010600030101010101" pitchFamily="2" charset="-122"/>
              </a:rPr>
              <a:t>15-18</a:t>
            </a:r>
            <a:r>
              <a:rPr lang="zh-CN" altLang="zh-CN" dirty="0">
                <a:latin typeface="Times New Roman" panose="02020603050405020304" pitchFamily="18" charset="0"/>
                <a:ea typeface="宋体" panose="02010600030101010101" pitchFamily="2" charset="-122"/>
                <a:cs typeface="Times New Roman" panose="02020603050405020304" pitchFamily="18" charset="0"/>
              </a:rPr>
              <a:t>岁</a:t>
            </a:r>
            <a:endParaRPr lang="zh-CN" altLang="zh-CN" sz="2000" dirty="0">
              <a:latin typeface="宋体" panose="02010600030101010101" pitchFamily="2" charset="-122"/>
              <a:ea typeface="宋体" panose="02010600030101010101" pitchFamily="2" charset="-122"/>
              <a:cs typeface="宋体" panose="02010600030101010101" pitchFamily="2" charset="-122"/>
            </a:endParaRPr>
          </a:p>
          <a:p>
            <a:pPr marL="342900" lvl="0" indent="-342900">
              <a:lnSpc>
                <a:spcPct val="130000"/>
              </a:lnSpc>
              <a:spcAft>
                <a:spcPts val="0"/>
              </a:spcAft>
              <a:buFont typeface="Arial" panose="020B0604020202020204" pitchFamily="34" charset="0"/>
              <a:buChar char="•"/>
            </a:pPr>
            <a:r>
              <a:rPr lang="zh-CN" altLang="zh-CN" b="1" u="sng"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上海儿童青少年超重和肥胖率均高于中国平均水平</a:t>
            </a:r>
            <a:endParaRPr lang="en-US" altLang="zh-CN" b="1" u="sng"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圆角矩形 6">
            <a:extLst>
              <a:ext uri="{FF2B5EF4-FFF2-40B4-BE49-F238E27FC236}">
                <a16:creationId xmlns:a16="http://schemas.microsoft.com/office/drawing/2014/main" id="{E4F40B48-DDF2-7240-9157-1FA93A4F895E}"/>
              </a:ext>
            </a:extLst>
          </p:cNvPr>
          <p:cNvSpPr/>
          <p:nvPr/>
        </p:nvSpPr>
        <p:spPr>
          <a:xfrm>
            <a:off x="6869982" y="2703412"/>
            <a:ext cx="5153142" cy="26833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12146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AE36FCF6-F1AD-47F0-B1A8-CC9DD867A14D}"/>
              </a:ext>
            </a:extLst>
          </p:cNvPr>
          <p:cNvGrpSpPr/>
          <p:nvPr/>
        </p:nvGrpSpPr>
        <p:grpSpPr>
          <a:xfrm>
            <a:off x="1990028" y="266857"/>
            <a:ext cx="8052820" cy="775972"/>
            <a:chOff x="2983480" y="4169076"/>
            <a:chExt cx="8052820" cy="775972"/>
          </a:xfrm>
        </p:grpSpPr>
        <p:sp>
          <p:nvSpPr>
            <p:cNvPr id="26" name="文本框 25">
              <a:extLst>
                <a:ext uri="{FF2B5EF4-FFF2-40B4-BE49-F238E27FC236}">
                  <a16:creationId xmlns:a16="http://schemas.microsoft.com/office/drawing/2014/main" id="{BD9C259D-2B9D-4350-9AF9-2F9EA17496D0}"/>
                </a:ext>
              </a:extLst>
            </p:cNvPr>
            <p:cNvSpPr txBox="1"/>
            <p:nvPr/>
          </p:nvSpPr>
          <p:spPr>
            <a:xfrm>
              <a:off x="2983480" y="4169076"/>
              <a:ext cx="6189693" cy="54547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2800" b="1" dirty="0">
                  <a:solidFill>
                    <a:srgbClr val="8B0012"/>
                  </a:solidFill>
                </a:rPr>
                <a:t>青少年超重肥胖</a:t>
              </a:r>
              <a:r>
                <a:rPr lang="en-US" altLang="zh-CN" sz="2800" b="1" dirty="0">
                  <a:solidFill>
                    <a:srgbClr val="8B0012"/>
                  </a:solidFill>
                </a:rPr>
                <a:t>—</a:t>
              </a:r>
              <a:r>
                <a:rPr lang="zh-CN" altLang="en-US" sz="2800" b="1" dirty="0">
                  <a:solidFill>
                    <a:srgbClr val="8B0012"/>
                  </a:solidFill>
                </a:rPr>
                <a:t>中国流行情况</a:t>
              </a:r>
              <a:endParaRPr lang="en-US" altLang="zh-CN" sz="2800" b="1" dirty="0">
                <a:solidFill>
                  <a:srgbClr val="8B0012"/>
                </a:solidFill>
              </a:endParaRPr>
            </a:p>
          </p:txBody>
        </p:sp>
        <p:sp>
          <p:nvSpPr>
            <p:cNvPr id="27" name="文本框 26">
              <a:extLst>
                <a:ext uri="{FF2B5EF4-FFF2-40B4-BE49-F238E27FC236}">
                  <a16:creationId xmlns:a16="http://schemas.microsoft.com/office/drawing/2014/main" id="{87B94160-2F8F-4801-B0F2-D356B3C8B7AC}"/>
                </a:ext>
              </a:extLst>
            </p:cNvPr>
            <p:cNvSpPr txBox="1"/>
            <p:nvPr/>
          </p:nvSpPr>
          <p:spPr>
            <a:xfrm>
              <a:off x="2983480" y="4625793"/>
              <a:ext cx="8052820" cy="31925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400" b="1" dirty="0">
                  <a:solidFill>
                    <a:schemeClr val="tx1">
                      <a:lumMod val="95000"/>
                      <a:lumOff val="5000"/>
                    </a:schemeClr>
                  </a:solidFill>
                  <a:latin typeface="+mj-ea"/>
                  <a:ea typeface="+mj-ea"/>
                </a:rPr>
                <a:t>总结</a:t>
              </a:r>
              <a:endParaRPr lang="en-US" altLang="zh-CN" sz="1400" b="1" dirty="0">
                <a:solidFill>
                  <a:schemeClr val="tx1">
                    <a:lumMod val="95000"/>
                    <a:lumOff val="5000"/>
                  </a:schemeClr>
                </a:solidFill>
                <a:latin typeface="+mj-ea"/>
                <a:ea typeface="+mj-ea"/>
              </a:endParaRPr>
            </a:p>
          </p:txBody>
        </p:sp>
      </p:grpSp>
      <p:sp>
        <p:nvSpPr>
          <p:cNvPr id="30" name="矩形 29">
            <a:extLst>
              <a:ext uri="{FF2B5EF4-FFF2-40B4-BE49-F238E27FC236}">
                <a16:creationId xmlns:a16="http://schemas.microsoft.com/office/drawing/2014/main" id="{67FCFB67-DA93-4983-B62B-9A10E2E9D714}"/>
              </a:ext>
            </a:extLst>
          </p:cNvPr>
          <p:cNvSpPr/>
          <p:nvPr/>
        </p:nvSpPr>
        <p:spPr>
          <a:xfrm>
            <a:off x="8736252" y="2752763"/>
            <a:ext cx="3188018" cy="1524007"/>
          </a:xfrm>
          <a:prstGeom prst="rect">
            <a:avLst/>
          </a:prstGeom>
        </p:spPr>
        <p:txBody>
          <a:bodyPr wrap="square">
            <a:spAutoFit/>
            <a:scene3d>
              <a:camera prst="orthographicFront"/>
              <a:lightRig rig="threePt" dir="t"/>
            </a:scene3d>
            <a:sp3d contourW="12700"/>
          </a:bodyPr>
          <a:lstStyle/>
          <a:p>
            <a:pPr marL="285750" indent="-285750" algn="just">
              <a:lnSpc>
                <a:spcPct val="150000"/>
              </a:lnSpc>
              <a:buFont typeface="Arial" panose="020B0604020202020204" pitchFamily="34" charset="0"/>
              <a:buChar char="•"/>
            </a:pPr>
            <a:r>
              <a:rPr lang="zh-CN" altLang="en-US" sz="1600" b="1" dirty="0">
                <a:solidFill>
                  <a:schemeClr val="tx1">
                    <a:lumMod val="65000"/>
                    <a:lumOff val="35000"/>
                  </a:schemeClr>
                </a:solidFill>
              </a:rPr>
              <a:t>农村青少年远低于城市青少年</a:t>
            </a:r>
            <a:endParaRPr lang="en-US" altLang="zh-CN" sz="1600" b="1" dirty="0">
              <a:solidFill>
                <a:schemeClr val="tx1">
                  <a:lumMod val="65000"/>
                  <a:lumOff val="35000"/>
                </a:schemeClr>
              </a:solidFill>
            </a:endParaRPr>
          </a:p>
          <a:p>
            <a:pPr marL="285750" indent="-285750" algn="just">
              <a:lnSpc>
                <a:spcPct val="150000"/>
              </a:lnSpc>
              <a:buFont typeface="Arial" panose="020B0604020202020204" pitchFamily="34" charset="0"/>
              <a:buChar char="•"/>
            </a:pPr>
            <a:r>
              <a:rPr lang="zh-CN" altLang="en-US" sz="1600" b="1" dirty="0">
                <a:solidFill>
                  <a:schemeClr val="tx1">
                    <a:lumMod val="65000"/>
                    <a:lumOff val="35000"/>
                  </a:schemeClr>
                </a:solidFill>
              </a:rPr>
              <a:t>乡镇增速相对比城市高</a:t>
            </a:r>
            <a:endParaRPr lang="en-US" altLang="zh-CN" sz="1600" b="1" dirty="0">
              <a:solidFill>
                <a:schemeClr val="tx1">
                  <a:lumMod val="65000"/>
                  <a:lumOff val="35000"/>
                </a:schemeClr>
              </a:solidFill>
            </a:endParaRPr>
          </a:p>
          <a:p>
            <a:pPr marL="285750" indent="-285750" algn="just">
              <a:lnSpc>
                <a:spcPct val="150000"/>
              </a:lnSpc>
              <a:buFont typeface="Arial" panose="020B0604020202020204" pitchFamily="34" charset="0"/>
              <a:buChar char="•"/>
            </a:pPr>
            <a:r>
              <a:rPr lang="zh-CN" altLang="en-US" sz="1600" b="1" dirty="0">
                <a:solidFill>
                  <a:schemeClr val="tx1">
                    <a:lumMod val="65000"/>
                    <a:lumOff val="35000"/>
                  </a:schemeClr>
                </a:solidFill>
              </a:rPr>
              <a:t>高社会经济</a:t>
            </a:r>
            <a:r>
              <a:rPr lang="zh-CN" altLang="en-US" sz="1600" b="1">
                <a:solidFill>
                  <a:schemeClr val="tx1">
                    <a:lumMod val="65000"/>
                    <a:lumOff val="35000"/>
                  </a:schemeClr>
                </a:solidFill>
              </a:rPr>
              <a:t>地区高于低社会</a:t>
            </a:r>
            <a:r>
              <a:rPr lang="zh-CN" altLang="en-US" sz="1600" b="1" dirty="0">
                <a:solidFill>
                  <a:schemeClr val="tx1">
                    <a:lumMod val="65000"/>
                    <a:lumOff val="35000"/>
                  </a:schemeClr>
                </a:solidFill>
              </a:rPr>
              <a:t>经济地区</a:t>
            </a:r>
          </a:p>
        </p:txBody>
      </p:sp>
      <p:sp>
        <p:nvSpPr>
          <p:cNvPr id="33" name="矩形 32">
            <a:extLst>
              <a:ext uri="{FF2B5EF4-FFF2-40B4-BE49-F238E27FC236}">
                <a16:creationId xmlns:a16="http://schemas.microsoft.com/office/drawing/2014/main" id="{DF526189-7166-4BC1-AAAF-89E2C846D153}"/>
              </a:ext>
            </a:extLst>
          </p:cNvPr>
          <p:cNvSpPr/>
          <p:nvPr/>
        </p:nvSpPr>
        <p:spPr>
          <a:xfrm>
            <a:off x="90998" y="2743035"/>
            <a:ext cx="4013364" cy="2262671"/>
          </a:xfrm>
          <a:prstGeom prst="rect">
            <a:avLst/>
          </a:prstGeom>
        </p:spPr>
        <p:txBody>
          <a:bodyPr wrap="square">
            <a:spAutoFit/>
            <a:scene3d>
              <a:camera prst="orthographicFront"/>
              <a:lightRig rig="threePt" dir="t"/>
            </a:scene3d>
            <a:sp3d contourW="12700"/>
          </a:bodyPr>
          <a:lstStyle/>
          <a:p>
            <a:pPr marL="285750" indent="-285750">
              <a:lnSpc>
                <a:spcPct val="150000"/>
              </a:lnSpc>
              <a:buFont typeface="Arial" panose="020B0604020202020204" pitchFamily="34" charset="0"/>
              <a:buChar char="•"/>
            </a:pPr>
            <a:r>
              <a:rPr lang="zh-CN" altLang="en-US" sz="1600" b="1" dirty="0">
                <a:solidFill>
                  <a:schemeClr val="tx1">
                    <a:lumMod val="65000"/>
                    <a:lumOff val="35000"/>
                  </a:schemeClr>
                </a:solidFill>
              </a:rPr>
              <a:t>超重肥胖率增加，但速度减缓</a:t>
            </a:r>
            <a:endParaRPr lang="en-US" altLang="zh-CN" sz="1600" b="1" dirty="0">
              <a:solidFill>
                <a:schemeClr val="tx1">
                  <a:lumMod val="65000"/>
                  <a:lumOff val="35000"/>
                </a:schemeClr>
              </a:solidFill>
            </a:endParaRPr>
          </a:p>
          <a:p>
            <a:pPr marL="285750" indent="-285750">
              <a:lnSpc>
                <a:spcPct val="150000"/>
              </a:lnSpc>
              <a:buFont typeface="Arial" panose="020B0604020202020204" pitchFamily="34" charset="0"/>
              <a:buChar char="•"/>
            </a:pPr>
            <a:r>
              <a:rPr lang="zh-CN" altLang="en-US" sz="1600" b="1" dirty="0">
                <a:solidFill>
                  <a:schemeClr val="tx1">
                    <a:lumMod val="65000"/>
                    <a:lumOff val="35000"/>
                  </a:schemeClr>
                </a:solidFill>
              </a:rPr>
              <a:t>年龄分布以及增速也不同</a:t>
            </a:r>
            <a:endParaRPr lang="en-US" altLang="zh-CN" sz="1600" b="1" dirty="0">
              <a:solidFill>
                <a:schemeClr val="tx1">
                  <a:lumMod val="65000"/>
                  <a:lumOff val="35000"/>
                </a:schemeClr>
              </a:solidFill>
            </a:endParaRPr>
          </a:p>
          <a:p>
            <a:pPr marL="742950" lvl="1" indent="-285750">
              <a:lnSpc>
                <a:spcPct val="150000"/>
              </a:lnSpc>
              <a:buFont typeface="Arial" panose="020B0604020202020204" pitchFamily="34" charset="0"/>
              <a:buChar char="•"/>
            </a:pPr>
            <a:r>
              <a:rPr lang="zh-CN" altLang="en-US" sz="1600" b="1" dirty="0">
                <a:solidFill>
                  <a:schemeClr val="tx1">
                    <a:lumMod val="65000"/>
                    <a:lumOff val="35000"/>
                  </a:schemeClr>
                </a:solidFill>
              </a:rPr>
              <a:t>一般来说：低年龄高于高年龄</a:t>
            </a:r>
            <a:endParaRPr lang="en-US" altLang="zh-CN" sz="1600" b="1" dirty="0">
              <a:solidFill>
                <a:schemeClr val="tx1">
                  <a:lumMod val="65000"/>
                  <a:lumOff val="35000"/>
                </a:schemeClr>
              </a:solidFill>
            </a:endParaRPr>
          </a:p>
          <a:p>
            <a:pPr marL="285750" indent="-285750">
              <a:lnSpc>
                <a:spcPct val="150000"/>
              </a:lnSpc>
              <a:buFont typeface="Arial" panose="020B0604020202020204" pitchFamily="34" charset="0"/>
              <a:buChar char="•"/>
            </a:pPr>
            <a:r>
              <a:rPr lang="zh-CN" altLang="en-US" sz="1600" b="1" dirty="0">
                <a:solidFill>
                  <a:schemeClr val="tx1">
                    <a:lumMod val="65000"/>
                    <a:lumOff val="35000"/>
                  </a:schemeClr>
                </a:solidFill>
              </a:rPr>
              <a:t>男女分布不同：男性相对严重</a:t>
            </a:r>
            <a:endParaRPr lang="en-US" altLang="zh-CN" sz="1600" b="1" dirty="0">
              <a:solidFill>
                <a:schemeClr val="tx1">
                  <a:lumMod val="65000"/>
                  <a:lumOff val="35000"/>
                </a:schemeClr>
              </a:solidFill>
            </a:endParaRPr>
          </a:p>
          <a:p>
            <a:pPr marL="285750" indent="-285750">
              <a:lnSpc>
                <a:spcPct val="150000"/>
              </a:lnSpc>
              <a:buFont typeface="Arial" panose="020B0604020202020204" pitchFamily="34" charset="0"/>
              <a:buChar char="•"/>
            </a:pPr>
            <a:endParaRPr lang="en-US" altLang="zh-CN" sz="1600" b="1" dirty="0">
              <a:solidFill>
                <a:schemeClr val="tx1">
                  <a:lumMod val="65000"/>
                  <a:lumOff val="35000"/>
                </a:schemeClr>
              </a:solidFill>
            </a:endParaRPr>
          </a:p>
          <a:p>
            <a:pPr marL="285750" indent="-285750">
              <a:lnSpc>
                <a:spcPct val="150000"/>
              </a:lnSpc>
              <a:buFont typeface="Arial" panose="020B0604020202020204" pitchFamily="34" charset="0"/>
              <a:buChar char="•"/>
            </a:pPr>
            <a:endParaRPr lang="zh-CN" altLang="en-US" sz="1600" b="1" dirty="0">
              <a:solidFill>
                <a:schemeClr val="tx1">
                  <a:lumMod val="65000"/>
                  <a:lumOff val="35000"/>
                </a:schemeClr>
              </a:solidFill>
            </a:endParaRPr>
          </a:p>
        </p:txBody>
      </p:sp>
      <p:grpSp>
        <p:nvGrpSpPr>
          <p:cNvPr id="3" name="组合 2">
            <a:extLst>
              <a:ext uri="{FF2B5EF4-FFF2-40B4-BE49-F238E27FC236}">
                <a16:creationId xmlns:a16="http://schemas.microsoft.com/office/drawing/2014/main" id="{4A1C8B44-C4B5-49F5-8A89-BBB0B83C77BB}"/>
              </a:ext>
            </a:extLst>
          </p:cNvPr>
          <p:cNvGrpSpPr/>
          <p:nvPr/>
        </p:nvGrpSpPr>
        <p:grpSpPr>
          <a:xfrm>
            <a:off x="3686435" y="2272556"/>
            <a:ext cx="4819131" cy="2998830"/>
            <a:chOff x="3686435" y="2272556"/>
            <a:chExt cx="4819131" cy="2998830"/>
          </a:xfrm>
        </p:grpSpPr>
        <p:grpSp>
          <p:nvGrpSpPr>
            <p:cNvPr id="4" name="Group 2">
              <a:extLst>
                <a:ext uri="{FF2B5EF4-FFF2-40B4-BE49-F238E27FC236}">
                  <a16:creationId xmlns:a16="http://schemas.microsoft.com/office/drawing/2014/main" id="{277307F5-FA94-45F0-BB1B-7A83D474EA1E}"/>
                </a:ext>
              </a:extLst>
            </p:cNvPr>
            <p:cNvGrpSpPr/>
            <p:nvPr/>
          </p:nvGrpSpPr>
          <p:grpSpPr>
            <a:xfrm>
              <a:off x="3686435" y="2272556"/>
              <a:ext cx="4819131" cy="2998830"/>
              <a:chOff x="3697962" y="2132856"/>
              <a:chExt cx="4819131" cy="2998830"/>
            </a:xfrm>
          </p:grpSpPr>
          <p:sp>
            <p:nvSpPr>
              <p:cNvPr id="11" name="Freeform: Shape 37">
                <a:extLst>
                  <a:ext uri="{FF2B5EF4-FFF2-40B4-BE49-F238E27FC236}">
                    <a16:creationId xmlns:a16="http://schemas.microsoft.com/office/drawing/2014/main" id="{CBF04D9C-6A60-49DC-AF51-33420528F199}"/>
                  </a:ext>
                </a:extLst>
              </p:cNvPr>
              <p:cNvSpPr>
                <a:spLocks/>
              </p:cNvSpPr>
              <p:nvPr/>
            </p:nvSpPr>
            <p:spPr bwMode="auto">
              <a:xfrm>
                <a:off x="5623430" y="3073815"/>
                <a:ext cx="968194" cy="1119971"/>
              </a:xfrm>
              <a:custGeom>
                <a:avLst/>
                <a:gdLst/>
                <a:ahLst/>
                <a:cxnLst>
                  <a:cxn ang="0">
                    <a:pos x="532" y="393"/>
                  </a:cxn>
                  <a:cxn ang="0">
                    <a:pos x="532" y="393"/>
                  </a:cxn>
                  <a:cxn ang="0">
                    <a:pos x="532" y="0"/>
                  </a:cxn>
                  <a:cxn ang="0">
                    <a:pos x="0" y="0"/>
                  </a:cxn>
                  <a:cxn ang="0">
                    <a:pos x="0" y="339"/>
                  </a:cxn>
                  <a:cxn ang="0">
                    <a:pos x="0" y="339"/>
                  </a:cxn>
                  <a:cxn ang="0">
                    <a:pos x="0" y="732"/>
                  </a:cxn>
                  <a:cxn ang="0">
                    <a:pos x="532" y="732"/>
                  </a:cxn>
                  <a:cxn ang="0">
                    <a:pos x="532" y="393"/>
                  </a:cxn>
                </a:cxnLst>
                <a:rect l="0" t="0" r="r" b="b"/>
                <a:pathLst>
                  <a:path w="532" h="732">
                    <a:moveTo>
                      <a:pt x="532" y="393"/>
                    </a:moveTo>
                    <a:lnTo>
                      <a:pt x="532" y="393"/>
                    </a:lnTo>
                    <a:lnTo>
                      <a:pt x="532" y="0"/>
                    </a:lnTo>
                    <a:lnTo>
                      <a:pt x="0" y="0"/>
                    </a:lnTo>
                    <a:lnTo>
                      <a:pt x="0" y="339"/>
                    </a:lnTo>
                    <a:lnTo>
                      <a:pt x="0" y="339"/>
                    </a:lnTo>
                    <a:lnTo>
                      <a:pt x="0" y="732"/>
                    </a:lnTo>
                    <a:lnTo>
                      <a:pt x="532" y="732"/>
                    </a:lnTo>
                    <a:lnTo>
                      <a:pt x="532" y="393"/>
                    </a:lnTo>
                    <a:close/>
                  </a:path>
                </a:pathLst>
              </a:custGeom>
              <a:solidFill>
                <a:schemeClr val="accent1">
                  <a:lumMod val="75000"/>
                </a:schemeClr>
              </a:solidFill>
              <a:ln w="9525">
                <a:noFill/>
                <a:round/>
                <a:headEnd/>
                <a:tailEnd/>
              </a:ln>
            </p:spPr>
            <p:txBody>
              <a:bodyPr anchor="ctr"/>
              <a:lstStyle/>
              <a:p>
                <a:pPr algn="ctr"/>
                <a:endParaRPr/>
              </a:p>
            </p:txBody>
          </p:sp>
          <p:sp>
            <p:nvSpPr>
              <p:cNvPr id="12" name="Freeform: Shape 38">
                <a:extLst>
                  <a:ext uri="{FF2B5EF4-FFF2-40B4-BE49-F238E27FC236}">
                    <a16:creationId xmlns:a16="http://schemas.microsoft.com/office/drawing/2014/main" id="{B7B2E87C-CC2D-41A4-B08A-F7758AE4C29E}"/>
                  </a:ext>
                </a:extLst>
              </p:cNvPr>
              <p:cNvSpPr>
                <a:spLocks/>
              </p:cNvSpPr>
              <p:nvPr/>
            </p:nvSpPr>
            <p:spPr bwMode="auto">
              <a:xfrm>
                <a:off x="5623430" y="2132856"/>
                <a:ext cx="2893662" cy="940959"/>
              </a:xfrm>
              <a:custGeom>
                <a:avLst/>
                <a:gdLst/>
                <a:ahLst/>
                <a:cxnLst>
                  <a:cxn ang="0">
                    <a:pos x="1590" y="615"/>
                  </a:cxn>
                  <a:cxn ang="0">
                    <a:pos x="0" y="615"/>
                  </a:cxn>
                  <a:cxn ang="0">
                    <a:pos x="524" y="0"/>
                  </a:cxn>
                  <a:cxn ang="0">
                    <a:pos x="1058" y="0"/>
                  </a:cxn>
                  <a:cxn ang="0">
                    <a:pos x="1590" y="615"/>
                  </a:cxn>
                </a:cxnLst>
                <a:rect l="0" t="0" r="r" b="b"/>
                <a:pathLst>
                  <a:path w="1590" h="615">
                    <a:moveTo>
                      <a:pt x="1590" y="615"/>
                    </a:moveTo>
                    <a:lnTo>
                      <a:pt x="0" y="615"/>
                    </a:lnTo>
                    <a:lnTo>
                      <a:pt x="524" y="0"/>
                    </a:lnTo>
                    <a:lnTo>
                      <a:pt x="1058" y="0"/>
                    </a:lnTo>
                    <a:lnTo>
                      <a:pt x="1590" y="615"/>
                    </a:lnTo>
                    <a:close/>
                  </a:path>
                </a:pathLst>
              </a:custGeom>
              <a:solidFill>
                <a:schemeClr val="accent2"/>
              </a:solidFill>
              <a:ln w="9525">
                <a:noFill/>
                <a:round/>
                <a:headEnd/>
                <a:tailEnd/>
              </a:ln>
            </p:spPr>
            <p:txBody>
              <a:bodyPr vert="horz" wrap="square" lIns="91440" tIns="45720" rIns="91440" bIns="45720" anchor="ctr" anchorCtr="0" compatLnSpc="1">
                <a:prstTxWarp prst="textNoShape">
                  <a:avLst/>
                </a:prstTxWarp>
                <a:normAutofit/>
              </a:bodyPr>
              <a:lstStyle/>
              <a:p>
                <a:pPr lvl="0" algn="ctr"/>
                <a:endParaRPr lang="zh-CN" altLang="en-US" sz="2400" b="1" dirty="0">
                  <a:solidFill>
                    <a:srgbClr val="FFFFFF"/>
                  </a:solidFill>
                </a:endParaRPr>
              </a:p>
            </p:txBody>
          </p:sp>
          <p:sp>
            <p:nvSpPr>
              <p:cNvPr id="13" name="Freeform: Shape 39">
                <a:extLst>
                  <a:ext uri="{FF2B5EF4-FFF2-40B4-BE49-F238E27FC236}">
                    <a16:creationId xmlns:a16="http://schemas.microsoft.com/office/drawing/2014/main" id="{D3466529-2C91-4FDB-BC2A-931AF48D5780}"/>
                  </a:ext>
                </a:extLst>
              </p:cNvPr>
              <p:cNvSpPr>
                <a:spLocks/>
              </p:cNvSpPr>
              <p:nvPr/>
            </p:nvSpPr>
            <p:spPr bwMode="auto">
              <a:xfrm>
                <a:off x="7552538" y="3073815"/>
                <a:ext cx="964555" cy="1588155"/>
              </a:xfrm>
              <a:custGeom>
                <a:avLst/>
                <a:gdLst/>
                <a:ahLst/>
                <a:cxnLst>
                  <a:cxn ang="0">
                    <a:pos x="0" y="391"/>
                  </a:cxn>
                  <a:cxn ang="0">
                    <a:pos x="0" y="0"/>
                  </a:cxn>
                  <a:cxn ang="0">
                    <a:pos x="530" y="0"/>
                  </a:cxn>
                  <a:cxn ang="0">
                    <a:pos x="530" y="1038"/>
                  </a:cxn>
                  <a:cxn ang="0">
                    <a:pos x="0" y="391"/>
                  </a:cxn>
                </a:cxnLst>
                <a:rect l="0" t="0" r="r" b="b"/>
                <a:pathLst>
                  <a:path w="530" h="1038">
                    <a:moveTo>
                      <a:pt x="0" y="391"/>
                    </a:moveTo>
                    <a:lnTo>
                      <a:pt x="0" y="0"/>
                    </a:lnTo>
                    <a:lnTo>
                      <a:pt x="530" y="0"/>
                    </a:lnTo>
                    <a:lnTo>
                      <a:pt x="530" y="1038"/>
                    </a:lnTo>
                    <a:lnTo>
                      <a:pt x="0" y="391"/>
                    </a:lnTo>
                    <a:close/>
                  </a:path>
                </a:pathLst>
              </a:custGeom>
              <a:solidFill>
                <a:schemeClr val="accent2">
                  <a:lumMod val="75000"/>
                </a:schemeClr>
              </a:solidFill>
              <a:ln w="9525">
                <a:noFill/>
                <a:round/>
                <a:headEnd/>
                <a:tailEnd/>
              </a:ln>
            </p:spPr>
            <p:txBody>
              <a:bodyPr anchor="ctr"/>
              <a:lstStyle/>
              <a:p>
                <a:pPr algn="ctr"/>
                <a:endParaRPr/>
              </a:p>
            </p:txBody>
          </p:sp>
          <p:sp>
            <p:nvSpPr>
              <p:cNvPr id="14" name="Freeform: Shape 40">
                <a:extLst>
                  <a:ext uri="{FF2B5EF4-FFF2-40B4-BE49-F238E27FC236}">
                    <a16:creationId xmlns:a16="http://schemas.microsoft.com/office/drawing/2014/main" id="{92569086-90ED-4BB0-A55A-D49D69AFF75D}"/>
                  </a:ext>
                </a:extLst>
              </p:cNvPr>
              <p:cNvSpPr>
                <a:spLocks/>
              </p:cNvSpPr>
              <p:nvPr/>
            </p:nvSpPr>
            <p:spPr bwMode="auto">
              <a:xfrm>
                <a:off x="3697962" y="4193787"/>
                <a:ext cx="2893662" cy="937899"/>
              </a:xfrm>
              <a:custGeom>
                <a:avLst/>
                <a:gdLst/>
                <a:ahLst/>
                <a:cxnLst>
                  <a:cxn ang="0">
                    <a:pos x="0" y="0"/>
                  </a:cxn>
                  <a:cxn ang="0">
                    <a:pos x="1590" y="0"/>
                  </a:cxn>
                  <a:cxn ang="0">
                    <a:pos x="1066" y="613"/>
                  </a:cxn>
                  <a:cxn ang="0">
                    <a:pos x="532" y="613"/>
                  </a:cxn>
                  <a:cxn ang="0">
                    <a:pos x="0" y="0"/>
                  </a:cxn>
                </a:cxnLst>
                <a:rect l="0" t="0" r="r" b="b"/>
                <a:pathLst>
                  <a:path w="1590" h="613">
                    <a:moveTo>
                      <a:pt x="0" y="0"/>
                    </a:moveTo>
                    <a:lnTo>
                      <a:pt x="1590" y="0"/>
                    </a:lnTo>
                    <a:lnTo>
                      <a:pt x="1066" y="613"/>
                    </a:lnTo>
                    <a:lnTo>
                      <a:pt x="532" y="613"/>
                    </a:lnTo>
                    <a:lnTo>
                      <a:pt x="0" y="0"/>
                    </a:lnTo>
                    <a:close/>
                  </a:path>
                </a:pathLst>
              </a:custGeom>
              <a:solidFill>
                <a:schemeClr val="accent1"/>
              </a:solidFill>
              <a:ln w="9525">
                <a:noFill/>
                <a:round/>
                <a:headEnd/>
                <a:tailEnd/>
              </a:ln>
            </p:spPr>
            <p:txBody>
              <a:bodyPr vert="horz" wrap="square" lIns="91440" tIns="45720" rIns="91440" bIns="45720" anchor="ctr" anchorCtr="0" compatLnSpc="1">
                <a:prstTxWarp prst="textNoShape">
                  <a:avLst/>
                </a:prstTxWarp>
                <a:normAutofit/>
              </a:bodyPr>
              <a:lstStyle/>
              <a:p>
                <a:pPr lvl="0" algn="ctr"/>
                <a:endParaRPr lang="zh-CN" altLang="en-US" sz="2400" b="1" dirty="0">
                  <a:solidFill>
                    <a:srgbClr val="FFFFFF"/>
                  </a:solidFill>
                </a:endParaRPr>
              </a:p>
            </p:txBody>
          </p:sp>
          <p:sp>
            <p:nvSpPr>
              <p:cNvPr id="15" name="Freeform: Shape 41">
                <a:extLst>
                  <a:ext uri="{FF2B5EF4-FFF2-40B4-BE49-F238E27FC236}">
                    <a16:creationId xmlns:a16="http://schemas.microsoft.com/office/drawing/2014/main" id="{5A7CBCED-174E-4B2E-8988-407E5648D059}"/>
                  </a:ext>
                </a:extLst>
              </p:cNvPr>
              <p:cNvSpPr>
                <a:spLocks/>
              </p:cNvSpPr>
              <p:nvPr/>
            </p:nvSpPr>
            <p:spPr bwMode="auto">
              <a:xfrm>
                <a:off x="3697962" y="2604101"/>
                <a:ext cx="968194" cy="1589686"/>
              </a:xfrm>
              <a:custGeom>
                <a:avLst/>
                <a:gdLst/>
                <a:ahLst/>
                <a:cxnLst>
                  <a:cxn ang="0">
                    <a:pos x="532" y="648"/>
                  </a:cxn>
                  <a:cxn ang="0">
                    <a:pos x="532" y="1039"/>
                  </a:cxn>
                  <a:cxn ang="0">
                    <a:pos x="0" y="1039"/>
                  </a:cxn>
                  <a:cxn ang="0">
                    <a:pos x="0" y="0"/>
                  </a:cxn>
                  <a:cxn ang="0">
                    <a:pos x="532" y="648"/>
                  </a:cxn>
                </a:cxnLst>
                <a:rect l="0" t="0" r="r" b="b"/>
                <a:pathLst>
                  <a:path w="532" h="1039">
                    <a:moveTo>
                      <a:pt x="532" y="648"/>
                    </a:moveTo>
                    <a:lnTo>
                      <a:pt x="532" y="1039"/>
                    </a:lnTo>
                    <a:lnTo>
                      <a:pt x="0" y="1039"/>
                    </a:lnTo>
                    <a:lnTo>
                      <a:pt x="0" y="0"/>
                    </a:lnTo>
                    <a:lnTo>
                      <a:pt x="532" y="648"/>
                    </a:lnTo>
                    <a:close/>
                  </a:path>
                </a:pathLst>
              </a:custGeom>
              <a:solidFill>
                <a:schemeClr val="accent1">
                  <a:lumMod val="75000"/>
                </a:schemeClr>
              </a:solidFill>
              <a:ln w="9525">
                <a:noFill/>
                <a:round/>
                <a:headEnd/>
                <a:tailEnd/>
              </a:ln>
            </p:spPr>
            <p:txBody>
              <a:bodyPr anchor="ctr"/>
              <a:lstStyle/>
              <a:p>
                <a:pPr algn="ctr"/>
                <a:endParaRPr/>
              </a:p>
            </p:txBody>
          </p:sp>
          <p:grpSp>
            <p:nvGrpSpPr>
              <p:cNvPr id="16" name="Group 42">
                <a:extLst>
                  <a:ext uri="{FF2B5EF4-FFF2-40B4-BE49-F238E27FC236}">
                    <a16:creationId xmlns:a16="http://schemas.microsoft.com/office/drawing/2014/main" id="{BAF021AE-9BE4-493E-A740-FC63BA6DD0C0}"/>
                  </a:ext>
                </a:extLst>
              </p:cNvPr>
              <p:cNvGrpSpPr/>
              <p:nvPr/>
            </p:nvGrpSpPr>
            <p:grpSpPr>
              <a:xfrm>
                <a:off x="4002452" y="3443581"/>
                <a:ext cx="359215" cy="419757"/>
                <a:chOff x="-213519" y="1123950"/>
                <a:chExt cx="282575" cy="330200"/>
              </a:xfrm>
              <a:solidFill>
                <a:schemeClr val="bg1"/>
              </a:solidFill>
            </p:grpSpPr>
            <p:sp>
              <p:nvSpPr>
                <p:cNvPr id="23" name="Freeform: Shape 43">
                  <a:extLst>
                    <a:ext uri="{FF2B5EF4-FFF2-40B4-BE49-F238E27FC236}">
                      <a16:creationId xmlns:a16="http://schemas.microsoft.com/office/drawing/2014/main" id="{87E34830-1BC9-4AE1-A1C2-895B999F5432}"/>
                    </a:ext>
                  </a:extLst>
                </p:cNvPr>
                <p:cNvSpPr>
                  <a:spLocks/>
                </p:cNvSpPr>
                <p:nvPr/>
              </p:nvSpPr>
              <p:spPr bwMode="auto">
                <a:xfrm>
                  <a:off x="-213519" y="1149350"/>
                  <a:ext cx="261938" cy="304800"/>
                </a:xfrm>
                <a:custGeom>
                  <a:avLst/>
                  <a:gdLst/>
                  <a:ahLst/>
                  <a:cxnLst>
                    <a:cxn ang="0">
                      <a:pos x="40" y="0"/>
                    </a:cxn>
                    <a:cxn ang="0">
                      <a:pos x="15" y="13"/>
                    </a:cxn>
                    <a:cxn ang="0">
                      <a:pos x="15" y="77"/>
                    </a:cxn>
                    <a:cxn ang="0">
                      <a:pos x="71" y="77"/>
                    </a:cxn>
                    <a:cxn ang="0">
                      <a:pos x="82" y="49"/>
                    </a:cxn>
                    <a:cxn ang="0">
                      <a:pos x="40" y="49"/>
                    </a:cxn>
                    <a:cxn ang="0">
                      <a:pos x="40" y="0"/>
                    </a:cxn>
                  </a:cxnLst>
                  <a:rect l="0" t="0" r="r" b="b"/>
                  <a:pathLst>
                    <a:path w="82" h="95">
                      <a:moveTo>
                        <a:pt x="40" y="0"/>
                      </a:moveTo>
                      <a:cubicBezTo>
                        <a:pt x="31" y="1"/>
                        <a:pt x="22" y="5"/>
                        <a:pt x="15" y="13"/>
                      </a:cubicBezTo>
                      <a:cubicBezTo>
                        <a:pt x="0" y="31"/>
                        <a:pt x="0" y="60"/>
                        <a:pt x="15" y="77"/>
                      </a:cubicBezTo>
                      <a:cubicBezTo>
                        <a:pt x="30" y="95"/>
                        <a:pt x="55" y="95"/>
                        <a:pt x="71" y="77"/>
                      </a:cubicBezTo>
                      <a:cubicBezTo>
                        <a:pt x="77" y="69"/>
                        <a:pt x="81" y="59"/>
                        <a:pt x="82" y="49"/>
                      </a:cubicBezTo>
                      <a:cubicBezTo>
                        <a:pt x="40" y="49"/>
                        <a:pt x="40" y="49"/>
                        <a:pt x="40" y="49"/>
                      </a:cubicBezTo>
                      <a:lnTo>
                        <a:pt x="40" y="0"/>
                      </a:lnTo>
                      <a:close/>
                    </a:path>
                  </a:pathLst>
                </a:custGeom>
                <a:grpFill/>
                <a:ln w="9525">
                  <a:noFill/>
                  <a:round/>
                  <a:headEnd/>
                  <a:tailEnd/>
                </a:ln>
              </p:spPr>
              <p:txBody>
                <a:bodyPr anchor="ctr"/>
                <a:lstStyle/>
                <a:p>
                  <a:pPr algn="ctr"/>
                  <a:endParaRPr/>
                </a:p>
              </p:txBody>
            </p:sp>
            <p:sp>
              <p:nvSpPr>
                <p:cNvPr id="24" name="Freeform: Shape 44">
                  <a:extLst>
                    <a:ext uri="{FF2B5EF4-FFF2-40B4-BE49-F238E27FC236}">
                      <a16:creationId xmlns:a16="http://schemas.microsoft.com/office/drawing/2014/main" id="{57D126C3-E298-4D7F-A2D2-1E597CAD5BA9}"/>
                    </a:ext>
                  </a:extLst>
                </p:cNvPr>
                <p:cNvSpPr>
                  <a:spLocks/>
                </p:cNvSpPr>
                <p:nvPr/>
              </p:nvSpPr>
              <p:spPr bwMode="auto">
                <a:xfrm>
                  <a:off x="-69057" y="1123950"/>
                  <a:ext cx="138113" cy="160338"/>
                </a:xfrm>
                <a:custGeom>
                  <a:avLst/>
                  <a:gdLst/>
                  <a:ahLst/>
                  <a:cxnLst>
                    <a:cxn ang="0">
                      <a:pos x="31" y="15"/>
                    </a:cxn>
                    <a:cxn ang="0">
                      <a:pos x="0" y="1"/>
                    </a:cxn>
                    <a:cxn ang="0">
                      <a:pos x="0" y="50"/>
                    </a:cxn>
                    <a:cxn ang="0">
                      <a:pos x="43" y="50"/>
                    </a:cxn>
                    <a:cxn ang="0">
                      <a:pos x="31" y="15"/>
                    </a:cxn>
                  </a:cxnLst>
                  <a:rect l="0" t="0" r="r" b="b"/>
                  <a:pathLst>
                    <a:path w="43" h="50">
                      <a:moveTo>
                        <a:pt x="31" y="15"/>
                      </a:moveTo>
                      <a:cubicBezTo>
                        <a:pt x="23" y="5"/>
                        <a:pt x="11" y="0"/>
                        <a:pt x="0" y="1"/>
                      </a:cubicBezTo>
                      <a:cubicBezTo>
                        <a:pt x="0" y="50"/>
                        <a:pt x="0" y="50"/>
                        <a:pt x="0" y="50"/>
                      </a:cubicBezTo>
                      <a:cubicBezTo>
                        <a:pt x="43" y="50"/>
                        <a:pt x="43" y="50"/>
                        <a:pt x="43" y="50"/>
                      </a:cubicBezTo>
                      <a:cubicBezTo>
                        <a:pt x="43" y="37"/>
                        <a:pt x="40" y="24"/>
                        <a:pt x="31" y="15"/>
                      </a:cubicBezTo>
                      <a:close/>
                    </a:path>
                  </a:pathLst>
                </a:custGeom>
                <a:grpFill/>
                <a:ln w="9525">
                  <a:noFill/>
                  <a:round/>
                  <a:headEnd/>
                  <a:tailEnd/>
                </a:ln>
              </p:spPr>
              <p:txBody>
                <a:bodyPr anchor="ctr"/>
                <a:lstStyle/>
                <a:p>
                  <a:pPr algn="ctr"/>
                  <a:endParaRPr/>
                </a:p>
              </p:txBody>
            </p:sp>
          </p:grpSp>
          <p:grpSp>
            <p:nvGrpSpPr>
              <p:cNvPr id="17" name="Group 45">
                <a:extLst>
                  <a:ext uri="{FF2B5EF4-FFF2-40B4-BE49-F238E27FC236}">
                    <a16:creationId xmlns:a16="http://schemas.microsoft.com/office/drawing/2014/main" id="{32CCFB9F-7019-40CF-91B4-F95D9904C812}"/>
                  </a:ext>
                </a:extLst>
              </p:cNvPr>
              <p:cNvGrpSpPr/>
              <p:nvPr/>
            </p:nvGrpSpPr>
            <p:grpSpPr>
              <a:xfrm>
                <a:off x="5971301" y="3491004"/>
                <a:ext cx="272438" cy="324908"/>
                <a:chOff x="1540668" y="1155700"/>
                <a:chExt cx="214313" cy="255588"/>
              </a:xfrm>
              <a:solidFill>
                <a:schemeClr val="bg1"/>
              </a:solidFill>
            </p:grpSpPr>
            <p:sp>
              <p:nvSpPr>
                <p:cNvPr id="19" name="Rectangle 46">
                  <a:extLst>
                    <a:ext uri="{FF2B5EF4-FFF2-40B4-BE49-F238E27FC236}">
                      <a16:creationId xmlns:a16="http://schemas.microsoft.com/office/drawing/2014/main" id="{7CDD708E-9F25-4346-8DAB-B0CC6FB32352}"/>
                    </a:ext>
                  </a:extLst>
                </p:cNvPr>
                <p:cNvSpPr>
                  <a:spLocks/>
                </p:cNvSpPr>
                <p:nvPr/>
              </p:nvSpPr>
              <p:spPr bwMode="auto">
                <a:xfrm>
                  <a:off x="1540668" y="1181100"/>
                  <a:ext cx="85725" cy="100013"/>
                </a:xfrm>
                <a:prstGeom prst="rect">
                  <a:avLst/>
                </a:prstGeom>
                <a:grpFill/>
                <a:ln w="9525">
                  <a:noFill/>
                  <a:miter lim="800000"/>
                  <a:headEnd/>
                  <a:tailEnd/>
                </a:ln>
              </p:spPr>
              <p:txBody>
                <a:bodyPr anchor="ctr"/>
                <a:lstStyle/>
                <a:p>
                  <a:pPr algn="ctr"/>
                  <a:endParaRPr/>
                </a:p>
              </p:txBody>
            </p:sp>
            <p:sp>
              <p:nvSpPr>
                <p:cNvPr id="20" name="Rectangle 47">
                  <a:extLst>
                    <a:ext uri="{FF2B5EF4-FFF2-40B4-BE49-F238E27FC236}">
                      <a16:creationId xmlns:a16="http://schemas.microsoft.com/office/drawing/2014/main" id="{264DF468-D385-47E5-9E2F-19A5216C2C83}"/>
                    </a:ext>
                  </a:extLst>
                </p:cNvPr>
                <p:cNvSpPr>
                  <a:spLocks/>
                </p:cNvSpPr>
                <p:nvPr/>
              </p:nvSpPr>
              <p:spPr bwMode="auto">
                <a:xfrm>
                  <a:off x="1648618" y="1155700"/>
                  <a:ext cx="106363" cy="125413"/>
                </a:xfrm>
                <a:prstGeom prst="rect">
                  <a:avLst/>
                </a:prstGeom>
                <a:grpFill/>
                <a:ln w="9525">
                  <a:noFill/>
                  <a:miter lim="800000"/>
                  <a:headEnd/>
                  <a:tailEnd/>
                </a:ln>
              </p:spPr>
              <p:txBody>
                <a:bodyPr anchor="ctr"/>
                <a:lstStyle/>
                <a:p>
                  <a:pPr algn="ctr"/>
                  <a:endParaRPr/>
                </a:p>
              </p:txBody>
            </p:sp>
            <p:sp>
              <p:nvSpPr>
                <p:cNvPr id="21" name="Rectangle 48">
                  <a:extLst>
                    <a:ext uri="{FF2B5EF4-FFF2-40B4-BE49-F238E27FC236}">
                      <a16:creationId xmlns:a16="http://schemas.microsoft.com/office/drawing/2014/main" id="{3226908E-EC0F-485C-93C6-BF2B1A56F4D5}"/>
                    </a:ext>
                  </a:extLst>
                </p:cNvPr>
                <p:cNvSpPr>
                  <a:spLocks/>
                </p:cNvSpPr>
                <p:nvPr/>
              </p:nvSpPr>
              <p:spPr bwMode="auto">
                <a:xfrm>
                  <a:off x="1540668" y="1309688"/>
                  <a:ext cx="85725" cy="101600"/>
                </a:xfrm>
                <a:prstGeom prst="rect">
                  <a:avLst/>
                </a:prstGeom>
                <a:grpFill/>
                <a:ln w="9525">
                  <a:noFill/>
                  <a:miter lim="800000"/>
                  <a:headEnd/>
                  <a:tailEnd/>
                </a:ln>
              </p:spPr>
              <p:txBody>
                <a:bodyPr anchor="ctr"/>
                <a:lstStyle/>
                <a:p>
                  <a:pPr algn="ctr"/>
                  <a:endParaRPr/>
                </a:p>
              </p:txBody>
            </p:sp>
            <p:sp>
              <p:nvSpPr>
                <p:cNvPr id="22" name="Rectangle 49">
                  <a:extLst>
                    <a:ext uri="{FF2B5EF4-FFF2-40B4-BE49-F238E27FC236}">
                      <a16:creationId xmlns:a16="http://schemas.microsoft.com/office/drawing/2014/main" id="{2B05D891-6B07-42F8-AC22-135AC5F6C06B}"/>
                    </a:ext>
                  </a:extLst>
                </p:cNvPr>
                <p:cNvSpPr>
                  <a:spLocks/>
                </p:cNvSpPr>
                <p:nvPr/>
              </p:nvSpPr>
              <p:spPr bwMode="auto">
                <a:xfrm>
                  <a:off x="1648618" y="1309688"/>
                  <a:ext cx="87313" cy="101600"/>
                </a:xfrm>
                <a:prstGeom prst="rect">
                  <a:avLst/>
                </a:prstGeom>
                <a:grpFill/>
                <a:ln w="9525">
                  <a:noFill/>
                  <a:miter lim="800000"/>
                  <a:headEnd/>
                  <a:tailEnd/>
                </a:ln>
              </p:spPr>
              <p:txBody>
                <a:bodyPr anchor="ctr"/>
                <a:lstStyle/>
                <a:p>
                  <a:pPr algn="ctr"/>
                  <a:endParaRPr/>
                </a:p>
              </p:txBody>
            </p:sp>
          </p:grpSp>
          <p:sp>
            <p:nvSpPr>
              <p:cNvPr id="18" name="Freeform: Shape 50">
                <a:extLst>
                  <a:ext uri="{FF2B5EF4-FFF2-40B4-BE49-F238E27FC236}">
                    <a16:creationId xmlns:a16="http://schemas.microsoft.com/office/drawing/2014/main" id="{8A24C127-28A9-4190-A263-FF0C2F654CC1}"/>
                  </a:ext>
                </a:extLst>
              </p:cNvPr>
              <p:cNvSpPr>
                <a:spLocks/>
              </p:cNvSpPr>
              <p:nvPr/>
            </p:nvSpPr>
            <p:spPr bwMode="auto">
              <a:xfrm>
                <a:off x="7874379" y="3491005"/>
                <a:ext cx="320872" cy="324908"/>
              </a:xfrm>
              <a:custGeom>
                <a:avLst/>
                <a:gdLst/>
                <a:ahLst/>
                <a:cxnLst>
                  <a:cxn ang="0">
                    <a:pos x="79" y="14"/>
                  </a:cxn>
                  <a:cxn ang="0">
                    <a:pos x="67" y="0"/>
                  </a:cxn>
                  <a:cxn ang="0">
                    <a:pos x="56" y="14"/>
                  </a:cxn>
                  <a:cxn ang="0">
                    <a:pos x="59" y="24"/>
                  </a:cxn>
                  <a:cxn ang="0">
                    <a:pos x="46" y="61"/>
                  </a:cxn>
                  <a:cxn ang="0">
                    <a:pos x="34" y="32"/>
                  </a:cxn>
                  <a:cxn ang="0">
                    <a:pos x="25" y="31"/>
                  </a:cxn>
                  <a:cxn ang="0">
                    <a:pos x="16" y="43"/>
                  </a:cxn>
                  <a:cxn ang="0">
                    <a:pos x="12" y="42"/>
                  </a:cxn>
                  <a:cxn ang="0">
                    <a:pos x="0" y="56"/>
                  </a:cxn>
                  <a:cxn ang="0">
                    <a:pos x="12" y="70"/>
                  </a:cxn>
                  <a:cxn ang="0">
                    <a:pos x="24" y="56"/>
                  </a:cxn>
                  <a:cxn ang="0">
                    <a:pos x="24" y="53"/>
                  </a:cxn>
                  <a:cxn ang="0">
                    <a:pos x="28" y="48"/>
                  </a:cxn>
                  <a:cxn ang="0">
                    <a:pos x="41" y="80"/>
                  </a:cxn>
                  <a:cxn ang="0">
                    <a:pos x="51" y="80"/>
                  </a:cxn>
                  <a:cxn ang="0">
                    <a:pos x="71" y="27"/>
                  </a:cxn>
                  <a:cxn ang="0">
                    <a:pos x="79" y="14"/>
                  </a:cxn>
                </a:cxnLst>
                <a:rect l="0" t="0" r="r" b="b"/>
                <a:pathLst>
                  <a:path w="79" h="80">
                    <a:moveTo>
                      <a:pt x="79" y="14"/>
                    </a:moveTo>
                    <a:cubicBezTo>
                      <a:pt x="79" y="6"/>
                      <a:pt x="74" y="0"/>
                      <a:pt x="67" y="0"/>
                    </a:cubicBezTo>
                    <a:cubicBezTo>
                      <a:pt x="61" y="0"/>
                      <a:pt x="56" y="6"/>
                      <a:pt x="56" y="14"/>
                    </a:cubicBezTo>
                    <a:cubicBezTo>
                      <a:pt x="56" y="18"/>
                      <a:pt x="57" y="21"/>
                      <a:pt x="59" y="24"/>
                    </a:cubicBezTo>
                    <a:cubicBezTo>
                      <a:pt x="46" y="61"/>
                      <a:pt x="46" y="61"/>
                      <a:pt x="46" y="61"/>
                    </a:cubicBezTo>
                    <a:cubicBezTo>
                      <a:pt x="34" y="32"/>
                      <a:pt x="34" y="32"/>
                      <a:pt x="34" y="32"/>
                    </a:cubicBezTo>
                    <a:cubicBezTo>
                      <a:pt x="25" y="31"/>
                      <a:pt x="25" y="31"/>
                      <a:pt x="25" y="31"/>
                    </a:cubicBezTo>
                    <a:cubicBezTo>
                      <a:pt x="16" y="43"/>
                      <a:pt x="16" y="43"/>
                      <a:pt x="16" y="43"/>
                    </a:cubicBezTo>
                    <a:cubicBezTo>
                      <a:pt x="15" y="43"/>
                      <a:pt x="13" y="42"/>
                      <a:pt x="12" y="42"/>
                    </a:cubicBezTo>
                    <a:cubicBezTo>
                      <a:pt x="6" y="42"/>
                      <a:pt x="0" y="48"/>
                      <a:pt x="0" y="56"/>
                    </a:cubicBezTo>
                    <a:cubicBezTo>
                      <a:pt x="0" y="64"/>
                      <a:pt x="6" y="70"/>
                      <a:pt x="12" y="70"/>
                    </a:cubicBezTo>
                    <a:cubicBezTo>
                      <a:pt x="19" y="70"/>
                      <a:pt x="24" y="64"/>
                      <a:pt x="24" y="56"/>
                    </a:cubicBezTo>
                    <a:cubicBezTo>
                      <a:pt x="24" y="55"/>
                      <a:pt x="24" y="54"/>
                      <a:pt x="24" y="53"/>
                    </a:cubicBezTo>
                    <a:cubicBezTo>
                      <a:pt x="28" y="48"/>
                      <a:pt x="28" y="48"/>
                      <a:pt x="28" y="48"/>
                    </a:cubicBezTo>
                    <a:cubicBezTo>
                      <a:pt x="41" y="80"/>
                      <a:pt x="41" y="80"/>
                      <a:pt x="41" y="80"/>
                    </a:cubicBezTo>
                    <a:cubicBezTo>
                      <a:pt x="51" y="80"/>
                      <a:pt x="51" y="80"/>
                      <a:pt x="51" y="80"/>
                    </a:cubicBezTo>
                    <a:cubicBezTo>
                      <a:pt x="71" y="27"/>
                      <a:pt x="71" y="27"/>
                      <a:pt x="71" y="27"/>
                    </a:cubicBezTo>
                    <a:cubicBezTo>
                      <a:pt x="76" y="25"/>
                      <a:pt x="79" y="20"/>
                      <a:pt x="79" y="14"/>
                    </a:cubicBezTo>
                    <a:close/>
                  </a:path>
                </a:pathLst>
              </a:custGeom>
              <a:solidFill>
                <a:schemeClr val="bg1"/>
              </a:solidFill>
              <a:ln w="9525">
                <a:noFill/>
                <a:round/>
                <a:headEnd/>
                <a:tailEnd/>
              </a:ln>
            </p:spPr>
            <p:txBody>
              <a:bodyPr anchor="ctr"/>
              <a:lstStyle/>
              <a:p>
                <a:pPr algn="ctr"/>
                <a:endParaRPr/>
              </a:p>
            </p:txBody>
          </p:sp>
        </p:grpSp>
        <p:sp>
          <p:nvSpPr>
            <p:cNvPr id="34" name="矩形 33">
              <a:extLst>
                <a:ext uri="{FF2B5EF4-FFF2-40B4-BE49-F238E27FC236}">
                  <a16:creationId xmlns:a16="http://schemas.microsoft.com/office/drawing/2014/main" id="{B56DBD83-3B1B-4A09-AB11-FACADC67F9AA}"/>
                </a:ext>
              </a:extLst>
            </p:cNvPr>
            <p:cNvSpPr/>
            <p:nvPr/>
          </p:nvSpPr>
          <p:spPr>
            <a:xfrm>
              <a:off x="5959774" y="2463352"/>
              <a:ext cx="2241974" cy="72660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农村肥胖进入</a:t>
              </a:r>
              <a:endParaRPr lang="en-US" altLang="zh-CN" b="1" dirty="0">
                <a:solidFill>
                  <a:schemeClr val="bg1"/>
                </a:solidFill>
              </a:endParaRPr>
            </a:p>
            <a:p>
              <a:pPr algn="ctr">
                <a:lnSpc>
                  <a:spcPct val="120000"/>
                </a:lnSpc>
              </a:pPr>
              <a:r>
                <a:rPr lang="zh-CN" altLang="en-US" b="1" dirty="0">
                  <a:solidFill>
                    <a:schemeClr val="bg1"/>
                  </a:solidFill>
                </a:rPr>
                <a:t>显著增长阶段</a:t>
              </a:r>
            </a:p>
          </p:txBody>
        </p:sp>
        <p:sp>
          <p:nvSpPr>
            <p:cNvPr id="35" name="矩形 34">
              <a:extLst>
                <a:ext uri="{FF2B5EF4-FFF2-40B4-BE49-F238E27FC236}">
                  <a16:creationId xmlns:a16="http://schemas.microsoft.com/office/drawing/2014/main" id="{677B6AA0-EB87-48E3-9DB3-2183E289EC80}"/>
                </a:ext>
              </a:extLst>
            </p:cNvPr>
            <p:cNvSpPr/>
            <p:nvPr/>
          </p:nvSpPr>
          <p:spPr>
            <a:xfrm>
              <a:off x="4012279" y="4473543"/>
              <a:ext cx="2241974" cy="72660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rPr>
                <a:t>超重肥胖率增加</a:t>
              </a:r>
              <a:endParaRPr lang="en-US" altLang="zh-CN" b="1" dirty="0">
                <a:solidFill>
                  <a:schemeClr val="bg1"/>
                </a:solidFill>
              </a:endParaRPr>
            </a:p>
            <a:p>
              <a:pPr algn="ctr">
                <a:lnSpc>
                  <a:spcPct val="120000"/>
                </a:lnSpc>
              </a:pPr>
              <a:r>
                <a:rPr lang="zh-CN" altLang="en-US" b="1" dirty="0">
                  <a:solidFill>
                    <a:schemeClr val="bg1"/>
                  </a:solidFill>
                </a:rPr>
                <a:t>男性显著</a:t>
              </a:r>
            </a:p>
          </p:txBody>
        </p:sp>
      </p:grpSp>
      <p:sp>
        <p:nvSpPr>
          <p:cNvPr id="5" name="灯片编号占位符 4"/>
          <p:cNvSpPr>
            <a:spLocks noGrp="1"/>
          </p:cNvSpPr>
          <p:nvPr>
            <p:ph type="sldNum" sz="quarter" idx="10"/>
          </p:nvPr>
        </p:nvSpPr>
        <p:spPr/>
        <p:txBody>
          <a:bodyPr/>
          <a:lstStyle/>
          <a:p>
            <a:fld id="{C5E5DF9E-B8B4-41B6-979F-54FEDD842CBF}" type="slidenum">
              <a:rPr lang="zh-CN" altLang="en-US" smtClean="0"/>
              <a:pPr/>
              <a:t>9</a:t>
            </a:fld>
            <a:endParaRPr lang="zh-CN" altLang="en-US" dirty="0"/>
          </a:p>
        </p:txBody>
      </p:sp>
    </p:spTree>
    <p:extLst>
      <p:ext uri="{BB962C8B-B14F-4D97-AF65-F5344CB8AC3E}">
        <p14:creationId xmlns:p14="http://schemas.microsoft.com/office/powerpoint/2010/main" val="3208072596"/>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10">
      <a:dk1>
        <a:sysClr val="windowText" lastClr="000000"/>
      </a:dk1>
      <a:lt1>
        <a:sysClr val="window" lastClr="FFFFFF"/>
      </a:lt1>
      <a:dk2>
        <a:srgbClr val="505046"/>
      </a:dk2>
      <a:lt2>
        <a:srgbClr val="EEECE1"/>
      </a:lt2>
      <a:accent1>
        <a:srgbClr val="900000"/>
      </a:accent1>
      <a:accent2>
        <a:srgbClr val="C00000"/>
      </a:accent2>
      <a:accent3>
        <a:srgbClr val="C00000"/>
      </a:accent3>
      <a:accent4>
        <a:srgbClr val="B43512"/>
      </a:accent4>
      <a:accent5>
        <a:srgbClr val="851C00"/>
      </a:accent5>
      <a:accent6>
        <a:srgbClr val="B22600"/>
      </a:accent6>
      <a:hlink>
        <a:srgbClr val="C00000"/>
      </a:hlink>
      <a:folHlink>
        <a:srgbClr val="666699"/>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TotalTime>
  <Words>3194</Words>
  <Application>Microsoft Office PowerPoint</Application>
  <PresentationFormat>宽屏</PresentationFormat>
  <Paragraphs>286</Paragraphs>
  <Slides>24</Slides>
  <Notes>23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24</vt:i4>
      </vt:variant>
    </vt:vector>
  </HeadingPairs>
  <TitlesOfParts>
    <vt:vector size="34" baseType="lpstr">
      <vt:lpstr>等线</vt:lpstr>
      <vt:lpstr>楷体</vt:lpstr>
      <vt:lpstr>宋体</vt:lpstr>
      <vt:lpstr>宋体</vt:lpstr>
      <vt:lpstr>微软雅黑</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开明之士</dc:creator>
  <cp:keywords/>
  <dc:description/>
  <cp:lastModifiedBy>张 家伟</cp:lastModifiedBy>
  <cp:revision>224</cp:revision>
  <dcterms:created xsi:type="dcterms:W3CDTF">2017-11-20T14:46:59Z</dcterms:created>
  <dcterms:modified xsi:type="dcterms:W3CDTF">2022-06-08T04:53:18Z</dcterms:modified>
</cp:coreProperties>
</file>